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98" r:id="rId3"/>
    <p:sldId id="278" r:id="rId4"/>
    <p:sldId id="286" r:id="rId5"/>
    <p:sldId id="280" r:id="rId6"/>
    <p:sldId id="299" r:id="rId7"/>
    <p:sldId id="297" r:id="rId8"/>
    <p:sldId id="281" r:id="rId9"/>
    <p:sldId id="258" r:id="rId10"/>
    <p:sldId id="261" r:id="rId11"/>
    <p:sldId id="301" r:id="rId12"/>
    <p:sldId id="262" r:id="rId13"/>
    <p:sldId id="288" r:id="rId14"/>
    <p:sldId id="283" r:id="rId15"/>
    <p:sldId id="300" r:id="rId16"/>
    <p:sldId id="285" r:id="rId17"/>
    <p:sldId id="284" r:id="rId18"/>
    <p:sldId id="263" r:id="rId19"/>
    <p:sldId id="303" r:id="rId20"/>
    <p:sldId id="287" r:id="rId21"/>
    <p:sldId id="265" r:id="rId22"/>
    <p:sldId id="289" r:id="rId23"/>
    <p:sldId id="291" r:id="rId24"/>
    <p:sldId id="292" r:id="rId25"/>
    <p:sldId id="290" r:id="rId26"/>
    <p:sldId id="293" r:id="rId27"/>
    <p:sldId id="302" r:id="rId28"/>
    <p:sldId id="294" r:id="rId29"/>
    <p:sldId id="295" r:id="rId30"/>
    <p:sldId id="296" r:id="rId31"/>
    <p:sldId id="260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Introduction" id="{046C6274-FECF-46A4-B6FA-39E3DFAB7D3C}">
          <p14:sldIdLst>
            <p14:sldId id="256"/>
            <p14:sldId id="298"/>
            <p14:sldId id="278"/>
          </p14:sldIdLst>
        </p14:section>
        <p14:section name="Motivation" id="{30055FAD-0813-4653-9B48-3D0B53806636}">
          <p14:sldIdLst>
            <p14:sldId id="286"/>
            <p14:sldId id="280"/>
            <p14:sldId id="299"/>
            <p14:sldId id="297"/>
          </p14:sldIdLst>
        </p14:section>
        <p14:section name="Techniques" id="{E9B6F77B-5E95-4505-9BE8-A2BA03CEFE85}">
          <p14:sldIdLst>
            <p14:sldId id="281"/>
            <p14:sldId id="258"/>
            <p14:sldId id="261"/>
            <p14:sldId id="301"/>
            <p14:sldId id="262"/>
            <p14:sldId id="288"/>
            <p14:sldId id="283"/>
            <p14:sldId id="300"/>
          </p14:sldIdLst>
        </p14:section>
        <p14:section name="Aspects" id="{CA3D21AB-C772-4142-A25A-E60B020378A6}">
          <p14:sldIdLst>
            <p14:sldId id="285"/>
            <p14:sldId id="284"/>
            <p14:sldId id="263"/>
            <p14:sldId id="303"/>
            <p14:sldId id="287"/>
            <p14:sldId id="265"/>
            <p14:sldId id="289"/>
            <p14:sldId id="291"/>
            <p14:sldId id="292"/>
          </p14:sldIdLst>
        </p14:section>
        <p14:section name="Evaluation" id="{53EAD6B5-1881-49DE-B207-6AE8A0939298}">
          <p14:sldIdLst>
            <p14:sldId id="290"/>
            <p14:sldId id="293"/>
            <p14:sldId id="302"/>
            <p14:sldId id="294"/>
            <p14:sldId id="295"/>
            <p14:sldId id="296"/>
          </p14:sldIdLst>
        </p14:section>
        <p14:section name="Backup" id="{F468EE2F-F318-44D6-AAC5-6AC4BBD6F7BE}">
          <p14:sldIdLst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639" autoAdjust="0"/>
  </p:normalViewPr>
  <p:slideViewPr>
    <p:cSldViewPr snapToGrid="0">
      <p:cViewPr varScale="1">
        <p:scale>
          <a:sx n="116" d="100"/>
          <a:sy n="116" d="100"/>
        </p:scale>
        <p:origin x="-9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\Desktop\Papers\SafeBrowser\pldi2010\main-test-case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\Desktop\Papers\SafeBrowser\pldi2010\main-test-case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\Desktop\Papers\SafeBrowser\pldi2010\main-test-case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\Desktop\Papers\SafeBrowser\pldi2010\main-test-case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\Desktop\Papers\SafeBrowser\pldi2010\main-test-case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en\Desktop\Papers\SafeBrowser\pldi2010\main-test-cas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957446808510636E-2"/>
          <c:y val="2.1515647524365782E-2"/>
          <c:w val="0.87872340425531914"/>
          <c:h val="0.85300895374949015"/>
        </c:manualLayout>
      </c:layout>
      <c:scatterChart>
        <c:scatterStyle val="lineMarker"/>
        <c:varyColors val="0"/>
        <c:ser>
          <c:idx val="0"/>
          <c:order val="0"/>
          <c:tx>
            <c:strRef>
              <c:f>'complete test run (200-100)'!$A$33</c:f>
              <c:strCache>
                <c:ptCount val="1"/>
                <c:pt idx="0">
                  <c:v>Manual w/o filter</c:v>
                </c:pt>
              </c:strCache>
            </c:strRef>
          </c:tx>
          <c:spPr>
            <a:ln w="38100">
              <a:solidFill>
                <a:srgbClr val="800000"/>
              </a:solidFill>
              <a:prstDash val="solid"/>
            </a:ln>
          </c:spPr>
          <c:marker>
            <c:symbol val="square"/>
            <c:size val="9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(200-100)'!$B$33:$L$33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659968"/>
        <c:axId val="89413504"/>
      </c:scatterChart>
      <c:valAx>
        <c:axId val="78659968"/>
        <c:scaling>
          <c:orientation val="minMax"/>
          <c:max val="10000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413504"/>
        <c:crosses val="autoZero"/>
        <c:crossBetween val="midCat"/>
      </c:valAx>
      <c:valAx>
        <c:axId val="89413504"/>
        <c:scaling>
          <c:orientation val="minMax"/>
          <c:max val="1.7"/>
          <c:min val="0.7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5996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5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957446808510636E-2"/>
          <c:y val="2.1515647524365782E-2"/>
          <c:w val="0.87872340425531914"/>
          <c:h val="0.85300895374949015"/>
        </c:manualLayout>
      </c:layout>
      <c:scatterChart>
        <c:scatterStyle val="lineMarker"/>
        <c:varyColors val="0"/>
        <c:ser>
          <c:idx val="0"/>
          <c:order val="0"/>
          <c:tx>
            <c:strRef>
              <c:f>'complete test run (200-100)'!$A$33</c:f>
              <c:strCache>
                <c:ptCount val="1"/>
                <c:pt idx="0">
                  <c:v>Manual w/o filter</c:v>
                </c:pt>
              </c:strCache>
            </c:strRef>
          </c:tx>
          <c:spPr>
            <a:ln w="38100">
              <a:solidFill>
                <a:srgbClr val="800000"/>
              </a:solidFill>
              <a:prstDash val="solid"/>
            </a:ln>
          </c:spPr>
          <c:marker>
            <c:symbol val="square"/>
            <c:size val="9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(200-100)'!$B$33:$L$33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'complete test run (200-100)'!$A$35</c:f>
              <c:strCache>
                <c:ptCount val="1"/>
                <c:pt idx="0">
                  <c:v>Wrapped w/o filter</c:v>
                </c:pt>
              </c:strCache>
            </c:strRef>
          </c:tx>
          <c:spPr>
            <a:ln w="38100">
              <a:solidFill>
                <a:srgbClr val="FFCC0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FFCC00"/>
              </a:solidFill>
              <a:ln>
                <a:solidFill>
                  <a:srgbClr val="FFCC00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(200-100)'!$B$35:$L$35</c:f>
              <c:numCache>
                <c:formatCode>General</c:formatCode>
                <c:ptCount val="11"/>
                <c:pt idx="0">
                  <c:v>1.3379353492278574</c:v>
                </c:pt>
                <c:pt idx="1">
                  <c:v>1.3449021781601671</c:v>
                </c:pt>
                <c:pt idx="2">
                  <c:v>1.3436908263019391</c:v>
                </c:pt>
                <c:pt idx="3">
                  <c:v>1.3384560947307962</c:v>
                </c:pt>
                <c:pt idx="4">
                  <c:v>1.2967695949691351</c:v>
                </c:pt>
                <c:pt idx="5">
                  <c:v>1.2825509430576263</c:v>
                </c:pt>
                <c:pt idx="6">
                  <c:v>1.2670952821445665</c:v>
                </c:pt>
                <c:pt idx="7">
                  <c:v>1.2656816908733404</c:v>
                </c:pt>
                <c:pt idx="8">
                  <c:v>1.2669485829624509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768320"/>
        <c:axId val="91770240"/>
      </c:scatterChart>
      <c:valAx>
        <c:axId val="91768320"/>
        <c:scaling>
          <c:orientation val="minMax"/>
          <c:max val="10000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770240"/>
        <c:crosses val="autoZero"/>
        <c:crossBetween val="midCat"/>
      </c:valAx>
      <c:valAx>
        <c:axId val="91770240"/>
        <c:scaling>
          <c:orientation val="minMax"/>
          <c:max val="1.7"/>
          <c:min val="0.7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76832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5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957446808510636E-2"/>
          <c:y val="2.1515647524365782E-2"/>
          <c:w val="0.87872340425531914"/>
          <c:h val="0.85300895374949015"/>
        </c:manualLayout>
      </c:layout>
      <c:scatterChart>
        <c:scatterStyle val="lineMarker"/>
        <c:varyColors val="0"/>
        <c:ser>
          <c:idx val="0"/>
          <c:order val="0"/>
          <c:tx>
            <c:strRef>
              <c:f>'complete test run (200-100)'!$A$33</c:f>
              <c:strCache>
                <c:ptCount val="1"/>
                <c:pt idx="0">
                  <c:v>Manual w/o filter</c:v>
                </c:pt>
              </c:strCache>
            </c:strRef>
          </c:tx>
          <c:spPr>
            <a:ln w="38100">
              <a:solidFill>
                <a:srgbClr val="800000"/>
              </a:solidFill>
              <a:prstDash val="solid"/>
            </a:ln>
          </c:spPr>
          <c:marker>
            <c:symbol val="square"/>
            <c:size val="9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(200-100)'!$B$33:$L$33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'complete test run (200-100)'!$A$35</c:f>
              <c:strCache>
                <c:ptCount val="1"/>
                <c:pt idx="0">
                  <c:v>Wrapped w/o filter</c:v>
                </c:pt>
              </c:strCache>
            </c:strRef>
          </c:tx>
          <c:spPr>
            <a:ln w="38100">
              <a:solidFill>
                <a:srgbClr val="FFCC0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FFCC00"/>
              </a:solidFill>
              <a:ln>
                <a:solidFill>
                  <a:srgbClr val="FFCC00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(200-100)'!$B$35:$L$35</c:f>
              <c:numCache>
                <c:formatCode>General</c:formatCode>
                <c:ptCount val="11"/>
                <c:pt idx="0">
                  <c:v>1.3379353492278574</c:v>
                </c:pt>
                <c:pt idx="1">
                  <c:v>1.3449021781601671</c:v>
                </c:pt>
                <c:pt idx="2">
                  <c:v>1.3436908263019391</c:v>
                </c:pt>
                <c:pt idx="3">
                  <c:v>1.3384560947307962</c:v>
                </c:pt>
                <c:pt idx="4">
                  <c:v>1.2967695949691351</c:v>
                </c:pt>
                <c:pt idx="5">
                  <c:v>1.2825509430576263</c:v>
                </c:pt>
                <c:pt idx="6">
                  <c:v>1.2670952821445665</c:v>
                </c:pt>
                <c:pt idx="7">
                  <c:v>1.2656816908733404</c:v>
                </c:pt>
                <c:pt idx="8">
                  <c:v>1.2669485829624509</c:v>
                </c:pt>
              </c:numCache>
            </c:numRef>
          </c:yVal>
          <c:smooth val="0"/>
        </c:ser>
        <c:ser>
          <c:idx val="3"/>
          <c:order val="2"/>
          <c:tx>
            <c:strRef>
              <c:f>'complete test run (200-100)'!$A$36</c:f>
              <c:strCache>
                <c:ptCount val="1"/>
                <c:pt idx="0">
                  <c:v>Monkey w/o filter</c:v>
                </c:pt>
              </c:strCache>
            </c:strRef>
          </c:tx>
          <c:spPr>
            <a:ln w="38100">
              <a:solidFill>
                <a:srgbClr val="3366FF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3366FF"/>
              </a:solidFill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(200-100)'!$B$36:$L$36</c:f>
              <c:numCache>
                <c:formatCode>General</c:formatCode>
                <c:ptCount val="11"/>
                <c:pt idx="0">
                  <c:v>1.3140819294987367</c:v>
                </c:pt>
                <c:pt idx="1">
                  <c:v>1.3117024200578145</c:v>
                </c:pt>
                <c:pt idx="2">
                  <c:v>1.3111040121095685</c:v>
                </c:pt>
                <c:pt idx="3">
                  <c:v>1.2844267611582287</c:v>
                </c:pt>
                <c:pt idx="4">
                  <c:v>1.1574718708913694</c:v>
                </c:pt>
                <c:pt idx="5">
                  <c:v>1.0965600581257477</c:v>
                </c:pt>
                <c:pt idx="6">
                  <c:v>1.0547387880978369</c:v>
                </c:pt>
                <c:pt idx="7">
                  <c:v>1.0382823557072667</c:v>
                </c:pt>
                <c:pt idx="8">
                  <c:v>1.033748816141042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795456"/>
        <c:axId val="91797376"/>
      </c:scatterChart>
      <c:valAx>
        <c:axId val="91795456"/>
        <c:scaling>
          <c:orientation val="minMax"/>
          <c:max val="10000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797376"/>
        <c:crosses val="autoZero"/>
        <c:crossBetween val="midCat"/>
      </c:valAx>
      <c:valAx>
        <c:axId val="91797376"/>
        <c:scaling>
          <c:orientation val="minMax"/>
          <c:max val="1.7"/>
          <c:min val="0.7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179545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5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957446808510636E-2"/>
          <c:y val="2.1515647524365782E-2"/>
          <c:w val="0.87872340425531914"/>
          <c:h val="0.85300895374949015"/>
        </c:manualLayout>
      </c:layout>
      <c:scatterChart>
        <c:scatterStyle val="lineMarker"/>
        <c:varyColors val="0"/>
        <c:ser>
          <c:idx val="0"/>
          <c:order val="0"/>
          <c:tx>
            <c:strRef>
              <c:f>'complete test run (200-100)'!$A$33</c:f>
              <c:strCache>
                <c:ptCount val="1"/>
                <c:pt idx="0">
                  <c:v>Manual w/o filter</c:v>
                </c:pt>
              </c:strCache>
            </c:strRef>
          </c:tx>
          <c:spPr>
            <a:ln w="38100">
              <a:solidFill>
                <a:srgbClr val="800000"/>
              </a:solidFill>
              <a:prstDash val="solid"/>
            </a:ln>
          </c:spPr>
          <c:marker>
            <c:symbol val="square"/>
            <c:size val="9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(200-100)'!$B$33:$L$33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'complete test run (200-100)'!$A$34</c:f>
              <c:strCache>
                <c:ptCount val="1"/>
                <c:pt idx="0">
                  <c:v>Advice w/o filter</c:v>
                </c:pt>
              </c:strCache>
            </c:strRef>
          </c:tx>
          <c:spPr>
            <a:ln w="38100">
              <a:solidFill>
                <a:srgbClr val="008000"/>
              </a:solidFill>
              <a:prstDash val="solid"/>
            </a:ln>
          </c:spPr>
          <c:marker>
            <c:symbol val="triangle"/>
            <c:size val="9"/>
            <c:spPr>
              <a:solidFill>
                <a:srgbClr val="008000"/>
              </a:solidFill>
              <a:ln>
                <a:solidFill>
                  <a:srgbClr val="008000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(200-100)'!$B$34:$L$34</c:f>
              <c:numCache>
                <c:formatCode>General</c:formatCode>
                <c:ptCount val="11"/>
                <c:pt idx="0">
                  <c:v>0.98712287615113681</c:v>
                </c:pt>
                <c:pt idx="1">
                  <c:v>0.98782797119887966</c:v>
                </c:pt>
                <c:pt idx="2">
                  <c:v>0.98794924068294665</c:v>
                </c:pt>
                <c:pt idx="3">
                  <c:v>0.98730556892408461</c:v>
                </c:pt>
                <c:pt idx="4">
                  <c:v>0.98934926283891067</c:v>
                </c:pt>
                <c:pt idx="5">
                  <c:v>0.99915262417512929</c:v>
                </c:pt>
                <c:pt idx="6">
                  <c:v>0.99631295548366006</c:v>
                </c:pt>
                <c:pt idx="7">
                  <c:v>0.99826683001027783</c:v>
                </c:pt>
                <c:pt idx="8">
                  <c:v>0.99664678100219739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'complete test run (200-100)'!$A$35</c:f>
              <c:strCache>
                <c:ptCount val="1"/>
                <c:pt idx="0">
                  <c:v>Wrapped w/o filter</c:v>
                </c:pt>
              </c:strCache>
            </c:strRef>
          </c:tx>
          <c:spPr>
            <a:ln w="38100">
              <a:solidFill>
                <a:srgbClr val="FFCC0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FFCC00"/>
              </a:solidFill>
              <a:ln>
                <a:solidFill>
                  <a:srgbClr val="FFCC00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(200-100)'!$B$35:$L$35</c:f>
              <c:numCache>
                <c:formatCode>General</c:formatCode>
                <c:ptCount val="11"/>
                <c:pt idx="0">
                  <c:v>1.3379353492278574</c:v>
                </c:pt>
                <c:pt idx="1">
                  <c:v>1.3449021781601671</c:v>
                </c:pt>
                <c:pt idx="2">
                  <c:v>1.3436908263019391</c:v>
                </c:pt>
                <c:pt idx="3">
                  <c:v>1.3384560947307962</c:v>
                </c:pt>
                <c:pt idx="4">
                  <c:v>1.2967695949691351</c:v>
                </c:pt>
                <c:pt idx="5">
                  <c:v>1.2825509430576263</c:v>
                </c:pt>
                <c:pt idx="6">
                  <c:v>1.2670952821445665</c:v>
                </c:pt>
                <c:pt idx="7">
                  <c:v>1.2656816908733404</c:v>
                </c:pt>
                <c:pt idx="8">
                  <c:v>1.2669485829624509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'complete test run (200-100)'!$A$36</c:f>
              <c:strCache>
                <c:ptCount val="1"/>
                <c:pt idx="0">
                  <c:v>Monkey w/o filter</c:v>
                </c:pt>
              </c:strCache>
            </c:strRef>
          </c:tx>
          <c:spPr>
            <a:ln w="38100">
              <a:solidFill>
                <a:srgbClr val="3366FF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3366FF"/>
              </a:solidFill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(200-100)'!$B$36:$L$36</c:f>
              <c:numCache>
                <c:formatCode>General</c:formatCode>
                <c:ptCount val="11"/>
                <c:pt idx="0">
                  <c:v>1.3140819294987367</c:v>
                </c:pt>
                <c:pt idx="1">
                  <c:v>1.3117024200578145</c:v>
                </c:pt>
                <c:pt idx="2">
                  <c:v>1.3111040121095685</c:v>
                </c:pt>
                <c:pt idx="3">
                  <c:v>1.2844267611582287</c:v>
                </c:pt>
                <c:pt idx="4">
                  <c:v>1.1574718708913694</c:v>
                </c:pt>
                <c:pt idx="5">
                  <c:v>1.0965600581257477</c:v>
                </c:pt>
                <c:pt idx="6">
                  <c:v>1.0547387880978369</c:v>
                </c:pt>
                <c:pt idx="7">
                  <c:v>1.0382823557072667</c:v>
                </c:pt>
                <c:pt idx="8">
                  <c:v>1.033748816141042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515968"/>
        <c:axId val="98530432"/>
      </c:scatterChart>
      <c:valAx>
        <c:axId val="98515968"/>
        <c:scaling>
          <c:orientation val="minMax"/>
          <c:max val="10000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30432"/>
        <c:crosses val="autoZero"/>
        <c:crossBetween val="midCat"/>
      </c:valAx>
      <c:valAx>
        <c:axId val="98530432"/>
        <c:scaling>
          <c:orientation val="minMax"/>
          <c:max val="1.7"/>
          <c:min val="0.7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1596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5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957446808510636E-2"/>
          <c:y val="3.283437273859955E-2"/>
          <c:w val="0.87872332487364702"/>
          <c:h val="0.84169047255391083"/>
        </c:manualLayout>
      </c:layout>
      <c:scatterChart>
        <c:scatterStyle val="lineMarker"/>
        <c:varyColors val="0"/>
        <c:ser>
          <c:idx val="0"/>
          <c:order val="0"/>
          <c:tx>
            <c:strRef>
              <c:f>'complete test run (200-100)'!$A$37</c:f>
              <c:strCache>
                <c:ptCount val="1"/>
                <c:pt idx="0">
                  <c:v>Manual w/ filter</c:v>
                </c:pt>
              </c:strCache>
            </c:strRef>
          </c:tx>
          <c:spPr>
            <a:ln w="38100">
              <a:solidFill>
                <a:srgbClr val="800000"/>
              </a:solidFill>
              <a:prstDash val="solid"/>
            </a:ln>
          </c:spPr>
          <c:marker>
            <c:symbol val="square"/>
            <c:size val="9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(200-100)'!$B$37:$L$37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'complete test run (200-100)'!$A$39</c:f>
              <c:strCache>
                <c:ptCount val="1"/>
                <c:pt idx="0">
                  <c:v>Wrapped w/ filter</c:v>
                </c:pt>
              </c:strCache>
            </c:strRef>
          </c:tx>
          <c:spPr>
            <a:ln w="38100">
              <a:solidFill>
                <a:srgbClr val="FFCC0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FFCC00"/>
              </a:solidFill>
              <a:ln>
                <a:solidFill>
                  <a:srgbClr val="FFCC00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(200-100)'!$B$39:$L$39</c:f>
              <c:numCache>
                <c:formatCode>General</c:formatCode>
                <c:ptCount val="11"/>
                <c:pt idx="0">
                  <c:v>1.6103392527360283</c:v>
                </c:pt>
                <c:pt idx="1">
                  <c:v>1.6096685510387478</c:v>
                </c:pt>
                <c:pt idx="2">
                  <c:v>1.6129275099243376</c:v>
                </c:pt>
                <c:pt idx="3">
                  <c:v>1.5786016169567971</c:v>
                </c:pt>
                <c:pt idx="4">
                  <c:v>1.4172677587325784</c:v>
                </c:pt>
                <c:pt idx="5">
                  <c:v>1.3558915998501839</c:v>
                </c:pt>
                <c:pt idx="6">
                  <c:v>1.3259615424157229</c:v>
                </c:pt>
                <c:pt idx="7">
                  <c:v>1.3195294994354991</c:v>
                </c:pt>
                <c:pt idx="8">
                  <c:v>1.3124060386058518</c:v>
                </c:pt>
              </c:numCache>
            </c:numRef>
          </c:yVal>
          <c:smooth val="0"/>
        </c:ser>
        <c:ser>
          <c:idx val="3"/>
          <c:order val="2"/>
          <c:tx>
            <c:strRef>
              <c:f>'complete test run (200-100)'!$A$40</c:f>
              <c:strCache>
                <c:ptCount val="1"/>
                <c:pt idx="0">
                  <c:v>Monkey w/ filter</c:v>
                </c:pt>
              </c:strCache>
            </c:strRef>
          </c:tx>
          <c:spPr>
            <a:ln w="38100">
              <a:solidFill>
                <a:srgbClr val="3366FF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3366FF"/>
              </a:solidFill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(200-100)'!$B$40:$L$40</c:f>
              <c:numCache>
                <c:formatCode>General</c:formatCode>
                <c:ptCount val="11"/>
                <c:pt idx="0">
                  <c:v>1.641370482301896</c:v>
                </c:pt>
                <c:pt idx="1">
                  <c:v>1.6379782267623024</c:v>
                </c:pt>
                <c:pt idx="2">
                  <c:v>1.6266027380992774</c:v>
                </c:pt>
                <c:pt idx="3">
                  <c:v>1.5583460677948686</c:v>
                </c:pt>
                <c:pt idx="4">
                  <c:v>1.253762539578434</c:v>
                </c:pt>
                <c:pt idx="5">
                  <c:v>1.1110501620171509</c:v>
                </c:pt>
                <c:pt idx="6">
                  <c:v>1.0507009733233867</c:v>
                </c:pt>
                <c:pt idx="7">
                  <c:v>1.0282747887780135</c:v>
                </c:pt>
                <c:pt idx="8">
                  <c:v>1.0113934669296158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158464"/>
        <c:axId val="98160000"/>
      </c:scatterChart>
      <c:valAx>
        <c:axId val="98158464"/>
        <c:scaling>
          <c:orientation val="minMax"/>
          <c:max val="10000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60000"/>
        <c:crosses val="autoZero"/>
        <c:crossBetween val="midCat"/>
      </c:valAx>
      <c:valAx>
        <c:axId val="98160000"/>
        <c:scaling>
          <c:orientation val="minMax"/>
          <c:max val="1.7"/>
          <c:min val="0.7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58464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5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957446808510636E-2"/>
          <c:y val="3.283437273859955E-2"/>
          <c:w val="0.87872332487364702"/>
          <c:h val="0.84169047255391083"/>
        </c:manualLayout>
      </c:layout>
      <c:scatterChart>
        <c:scatterStyle val="lineMarker"/>
        <c:varyColors val="0"/>
        <c:ser>
          <c:idx val="0"/>
          <c:order val="0"/>
          <c:tx>
            <c:strRef>
              <c:f>'complete test run (200-100)'!$A$37</c:f>
              <c:strCache>
                <c:ptCount val="1"/>
                <c:pt idx="0">
                  <c:v>Manual w/ filter</c:v>
                </c:pt>
              </c:strCache>
            </c:strRef>
          </c:tx>
          <c:spPr>
            <a:ln w="38100">
              <a:solidFill>
                <a:srgbClr val="800000"/>
              </a:solidFill>
              <a:prstDash val="solid"/>
            </a:ln>
          </c:spPr>
          <c:marker>
            <c:symbol val="square"/>
            <c:size val="9"/>
            <c:spPr>
              <a:solidFill>
                <a:srgbClr val="800000"/>
              </a:solidFill>
              <a:ln>
                <a:solidFill>
                  <a:srgbClr val="800000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(200-100)'!$B$37:$L$37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'complete test run (200-100)'!$A$38</c:f>
              <c:strCache>
                <c:ptCount val="1"/>
                <c:pt idx="0">
                  <c:v>Advice w/ filter</c:v>
                </c:pt>
              </c:strCache>
            </c:strRef>
          </c:tx>
          <c:spPr>
            <a:ln w="38100">
              <a:solidFill>
                <a:srgbClr val="008000"/>
              </a:solidFill>
              <a:prstDash val="solid"/>
            </a:ln>
          </c:spPr>
          <c:marker>
            <c:symbol val="triangle"/>
            <c:size val="9"/>
            <c:spPr>
              <a:solidFill>
                <a:srgbClr val="008000"/>
              </a:solidFill>
              <a:ln>
                <a:solidFill>
                  <a:srgbClr val="008000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(200-100)'!$B$38:$L$38</c:f>
              <c:numCache>
                <c:formatCode>General</c:formatCode>
                <c:ptCount val="11"/>
                <c:pt idx="0">
                  <c:v>0.95249780946818141</c:v>
                </c:pt>
                <c:pt idx="1">
                  <c:v>0.94791737204754711</c:v>
                </c:pt>
                <c:pt idx="2">
                  <c:v>0.94767004263789467</c:v>
                </c:pt>
                <c:pt idx="3">
                  <c:v>0.91850770216772548</c:v>
                </c:pt>
                <c:pt idx="4">
                  <c:v>0.8067414951440729</c:v>
                </c:pt>
                <c:pt idx="5">
                  <c:v>0.76660019591523498</c:v>
                </c:pt>
                <c:pt idx="6">
                  <c:v>0.75169692228980223</c:v>
                </c:pt>
                <c:pt idx="7">
                  <c:v>0.74351863018663122</c:v>
                </c:pt>
                <c:pt idx="8">
                  <c:v>0.73864980062089114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'complete test run (200-100)'!$A$39</c:f>
              <c:strCache>
                <c:ptCount val="1"/>
                <c:pt idx="0">
                  <c:v>Wrapped w/ filter</c:v>
                </c:pt>
              </c:strCache>
            </c:strRef>
          </c:tx>
          <c:spPr>
            <a:ln w="38100">
              <a:solidFill>
                <a:srgbClr val="FFCC0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FFCC00"/>
              </a:solidFill>
              <a:ln>
                <a:solidFill>
                  <a:srgbClr val="FFCC00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(200-100)'!$B$39:$L$39</c:f>
              <c:numCache>
                <c:formatCode>General</c:formatCode>
                <c:ptCount val="11"/>
                <c:pt idx="0">
                  <c:v>1.6103392527360283</c:v>
                </c:pt>
                <c:pt idx="1">
                  <c:v>1.6096685510387478</c:v>
                </c:pt>
                <c:pt idx="2">
                  <c:v>1.6129275099243376</c:v>
                </c:pt>
                <c:pt idx="3">
                  <c:v>1.5786016169567971</c:v>
                </c:pt>
                <c:pt idx="4">
                  <c:v>1.4172677587325784</c:v>
                </c:pt>
                <c:pt idx="5">
                  <c:v>1.3558915998501839</c:v>
                </c:pt>
                <c:pt idx="6">
                  <c:v>1.3259615424157229</c:v>
                </c:pt>
                <c:pt idx="7">
                  <c:v>1.3195294994354991</c:v>
                </c:pt>
                <c:pt idx="8">
                  <c:v>1.3124060386058518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'complete test run (200-100)'!$A$40</c:f>
              <c:strCache>
                <c:ptCount val="1"/>
                <c:pt idx="0">
                  <c:v>Monkey w/ filter</c:v>
                </c:pt>
              </c:strCache>
            </c:strRef>
          </c:tx>
          <c:spPr>
            <a:ln w="38100">
              <a:solidFill>
                <a:srgbClr val="3366FF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3366FF"/>
              </a:solidFill>
              <a:ln>
                <a:solidFill>
                  <a:srgbClr val="3366FF"/>
                </a:solidFill>
                <a:prstDash val="solid"/>
              </a:ln>
            </c:spPr>
          </c:marker>
          <c:xVal>
            <c:numRef>
              <c:f>'complete test run (200-100)'!$B$31:$L$31</c:f>
              <c:numCache>
                <c:formatCode>General</c:formatCode>
                <c:ptCount val="11"/>
                <c:pt idx="0">
                  <c:v>1</c:v>
                </c:pt>
                <c:pt idx="1">
                  <c:v>10</c:v>
                </c:pt>
                <c:pt idx="2">
                  <c:v>100</c:v>
                </c:pt>
                <c:pt idx="3">
                  <c:v>1000</c:v>
                </c:pt>
                <c:pt idx="4">
                  <c:v>10000</c:v>
                </c:pt>
                <c:pt idx="5">
                  <c:v>25000</c:v>
                </c:pt>
                <c:pt idx="6">
                  <c:v>50000</c:v>
                </c:pt>
                <c:pt idx="7">
                  <c:v>75000</c:v>
                </c:pt>
                <c:pt idx="8">
                  <c:v>100000</c:v>
                </c:pt>
              </c:numCache>
            </c:numRef>
          </c:xVal>
          <c:yVal>
            <c:numRef>
              <c:f>'complete test run (200-100)'!$B$40:$L$40</c:f>
              <c:numCache>
                <c:formatCode>General</c:formatCode>
                <c:ptCount val="11"/>
                <c:pt idx="0">
                  <c:v>1.641370482301896</c:v>
                </c:pt>
                <c:pt idx="1">
                  <c:v>1.6379782267623024</c:v>
                </c:pt>
                <c:pt idx="2">
                  <c:v>1.6266027380992774</c:v>
                </c:pt>
                <c:pt idx="3">
                  <c:v>1.5583460677948686</c:v>
                </c:pt>
                <c:pt idx="4">
                  <c:v>1.253762539578434</c:v>
                </c:pt>
                <c:pt idx="5">
                  <c:v>1.1110501620171509</c:v>
                </c:pt>
                <c:pt idx="6">
                  <c:v>1.0507009733233867</c:v>
                </c:pt>
                <c:pt idx="7">
                  <c:v>1.0282747887780135</c:v>
                </c:pt>
                <c:pt idx="8">
                  <c:v>1.0113934669296158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185984"/>
        <c:axId val="98187904"/>
      </c:scatterChart>
      <c:valAx>
        <c:axId val="98185984"/>
        <c:scaling>
          <c:orientation val="minMax"/>
          <c:max val="10000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87904"/>
        <c:crosses val="autoZero"/>
        <c:crossBetween val="midCat"/>
      </c:valAx>
      <c:valAx>
        <c:axId val="98187904"/>
        <c:scaling>
          <c:orientation val="minMax"/>
          <c:max val="1.7"/>
          <c:min val="0.7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85984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5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9E94E-BD0C-4D07-81F8-106F19D2C93C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20A63-3B48-47BC-B014-E6A43F04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9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is a talk about enabling third-party extensions to web pages and web browsers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0A63-3B48-47BC-B014-E6A43F04A6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80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Web developers really like the separation of content, style, and execution, and users really like the extensibility</a:t>
            </a:r>
            <a:r>
              <a:rPr lang="en-US" baseline="0" dirty="0" smtClean="0"/>
              <a:t> it provides.  This model is so popular that </a:t>
            </a:r>
            <a:r>
              <a:rPr lang="en-US" i="1" baseline="0" dirty="0" smtClean="0"/>
              <a:t>browsers</a:t>
            </a:r>
            <a:r>
              <a:rPr lang="en-US" i="0" baseline="0" dirty="0" smtClean="0"/>
              <a:t>, in particular Firefox but to varying degrees other browsers too, have defined their own UIs in terms of HTML-like content and JS execution, and that in turn brings extensibility to the browser UI.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0A63-3B48-47BC-B014-E6A43F04A6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18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Well, this ‘works’, but let’s remind</a:t>
            </a:r>
            <a:r>
              <a:rPr lang="en-US" baseline="0" dirty="0" smtClean="0"/>
              <a:t> ourselves, as PL researchers, why this should feel grossly wrong…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0A63-3B48-47BC-B014-E6A43F04A65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10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 going to define new JS language primitives</a:t>
            </a:r>
            <a:r>
              <a:rPr lang="en-US" baseline="0" dirty="0" smtClean="0"/>
              <a:t> </a:t>
            </a:r>
            <a:r>
              <a:rPr lang="en-US" dirty="0" smtClean="0"/>
              <a:t>aimed squarely at the needs of extension authors.  That may not seem much like </a:t>
            </a:r>
            <a:r>
              <a:rPr lang="en-US" dirty="0" err="1" smtClean="0"/>
              <a:t>AspectJ</a:t>
            </a:r>
            <a:r>
              <a:rPr lang="en-US" dirty="0" smtClean="0"/>
              <a:t>, and that’s fine.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0A63-3B48-47BC-B014-E6A43F04A65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69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not any shorter, but a lot clearer!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20A63-3B48-47BC-B014-E6A43F04A65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539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B3836C-409F-4958-996F-6C9A77A9A245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7ECF57E-423D-4865-BFD3-268FDD93A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889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FD564-4A21-425E-A91B-95BFA77B68CC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B59D7-4806-4039-BED5-102AEEFB3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2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41970-FC5F-4638-86F7-D62CA08C9C4C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CDE68-F7B4-4520-8272-562CAE1EA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325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C5555-00EA-424C-9ED3-E40EFEB73C29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E56A1-1AF1-4300-8622-6CE5AB78A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61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68A40-FE9F-4C48-9EBE-B7B239958BC1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3BC4DA-AF7F-41FF-9332-AC0E813E3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86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0B81E4D-41C3-4D5A-9C9E-8F8412708212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9A3602F-8815-436C-911A-E00DCB17F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1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44EA94-6DBC-4BD3-8E4E-3D2BD71A80B0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FF64E5-5089-4BA8-84C8-16ED90149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7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9253D-F2E7-4CB2-966F-97C3E09BD070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4C585-8D89-421C-8D1E-4DAD225C08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9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8C1D-6E01-4CDE-8339-EC59716DFF8C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DE6B39B-D417-4499-B033-1431FE99E2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05F40-299C-4BC5-9B07-6F6D73C53E1E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D8E1F-84FD-4647-8775-2719C5918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3B71D8-A3A3-4381-91FE-A45047832C44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C55E3E5C-0889-4493-9E90-331C34979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18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B8F531-7820-4DD4-A807-34E7C2EC6CF9}" type="datetimeFigureOut">
              <a:rPr lang="en-US"/>
              <a:pPr>
                <a:defRPr/>
              </a:pPr>
              <a:t>10/18/2010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9FD382-5A4B-431A-B69A-2806CE93D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Supporting Dynamic, Third-Party Code</a:t>
            </a:r>
            <a:br>
              <a:rPr lang="en-US" dirty="0"/>
            </a:br>
            <a:r>
              <a:rPr lang="en-US" dirty="0"/>
              <a:t>Customizations in JavaScript Using Aspects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Benjamin Lerner, Herman Venter, and Dan Grossman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University of Washington, Microsoft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TextBox 7"/>
          <p:cNvSpPr txBox="1">
            <a:spLocks noChangeArrowheads="1"/>
          </p:cNvSpPr>
          <p:nvPr/>
        </p:nvSpPr>
        <p:spPr bwMode="auto">
          <a:xfrm>
            <a:off x="1482811" y="3955920"/>
            <a:ext cx="666441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sz="2400" dirty="0" err="1">
                <a:latin typeface="Consolas" pitchFamily="49" charset="0"/>
              </a:rPr>
              <a:t>eval</a:t>
            </a:r>
            <a:r>
              <a:rPr lang="en-US" sz="2400" dirty="0" smtClean="0">
                <a:latin typeface="Consolas" pitchFamily="49" charset="0"/>
              </a:rPr>
              <a:t>("foo = " </a:t>
            </a:r>
            <a:r>
              <a:rPr lang="en-US" sz="2400" dirty="0">
                <a:latin typeface="Consolas" pitchFamily="49" charset="0"/>
              </a:rPr>
              <a:t>+ </a:t>
            </a:r>
          </a:p>
          <a:p>
            <a:r>
              <a:rPr lang="en-US" sz="2400" dirty="0">
                <a:latin typeface="Consolas" pitchFamily="49" charset="0"/>
              </a:rPr>
              <a:t>     </a:t>
            </a:r>
            <a:r>
              <a:rPr lang="en-US" sz="2400" dirty="0" err="1" smtClean="0">
                <a:latin typeface="Consolas" pitchFamily="49" charset="0"/>
              </a:rPr>
              <a:t>foo.toString</a:t>
            </a:r>
            <a:r>
              <a:rPr lang="en-US" sz="2400" dirty="0">
                <a:latin typeface="Consolas" pitchFamily="49" charset="0"/>
              </a:rPr>
              <a:t>()</a:t>
            </a:r>
          </a:p>
          <a:p>
            <a:r>
              <a:rPr lang="en-US" sz="2400" dirty="0">
                <a:latin typeface="Consolas" pitchFamily="49" charset="0"/>
              </a:rPr>
              <a:t>           .replace</a:t>
            </a:r>
            <a:r>
              <a:rPr lang="en-US" sz="2400" dirty="0" smtClean="0">
                <a:latin typeface="Consolas" pitchFamily="49" charset="0"/>
              </a:rPr>
              <a:t>("some code",</a:t>
            </a:r>
            <a:endParaRPr lang="en-US" sz="2400" dirty="0">
              <a:latin typeface="Consolas" pitchFamily="49" charset="0"/>
            </a:endParaRPr>
          </a:p>
          <a:p>
            <a:r>
              <a:rPr lang="en-US" sz="2400" dirty="0">
                <a:latin typeface="Consolas" pitchFamily="49" charset="0"/>
              </a:rPr>
              <a:t>                    </a:t>
            </a:r>
            <a:r>
              <a:rPr lang="en-US" sz="2400" dirty="0" smtClean="0">
                <a:latin typeface="Consolas" pitchFamily="49" charset="0"/>
              </a:rPr>
              <a:t>"modified code"));</a:t>
            </a:r>
            <a:endParaRPr lang="en-US" sz="2400" dirty="0">
              <a:latin typeface="Consolas" pitchFamily="49" charset="0"/>
            </a:endParaRP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Monkey patching</a:t>
            </a:r>
          </a:p>
        </p:txBody>
      </p:sp>
      <p:sp>
        <p:nvSpPr>
          <p:cNvPr id="13316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1208903"/>
          </a:xfrm>
        </p:spPr>
        <p:txBody>
          <a:bodyPr/>
          <a:lstStyle/>
          <a:p>
            <a:r>
              <a:rPr lang="en-US" dirty="0" smtClean="0"/>
              <a:t>“This function doesn’t quite do what I want; let me tweak it</a:t>
            </a:r>
            <a:r>
              <a:rPr lang="en-US" dirty="0" smtClean="0"/>
              <a:t>”</a:t>
            </a: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1534294" y="3990489"/>
            <a:ext cx="2675239" cy="3824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8237" y="4915980"/>
            <a:ext cx="370702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399651" y="4740750"/>
            <a:ext cx="4228586" cy="784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965619" y="4372960"/>
            <a:ext cx="2438400" cy="367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ular Callout 12"/>
          <p:cNvSpPr/>
          <p:nvPr/>
        </p:nvSpPr>
        <p:spPr>
          <a:xfrm>
            <a:off x="1542530" y="5152028"/>
            <a:ext cx="1156385" cy="501329"/>
          </a:xfrm>
          <a:prstGeom prst="wedgeRectCallout">
            <a:avLst>
              <a:gd name="adj1" fmla="val 54565"/>
              <a:gd name="adj2" fmla="val -1275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closure</a:t>
            </a:r>
            <a:endParaRPr lang="en-US" sz="2000" dirty="0"/>
          </a:p>
        </p:txBody>
      </p:sp>
      <p:sp>
        <p:nvSpPr>
          <p:cNvPr id="14" name="Rectangular Callout 13"/>
          <p:cNvSpPr/>
          <p:nvPr/>
        </p:nvSpPr>
        <p:spPr>
          <a:xfrm>
            <a:off x="6091879" y="3048733"/>
            <a:ext cx="2195386" cy="934550"/>
          </a:xfrm>
          <a:prstGeom prst="wedgeRectCallout">
            <a:avLst>
              <a:gd name="adj1" fmla="val -114430"/>
              <a:gd name="adj2" fmla="val 914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closure’s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2000" dirty="0" smtClean="0"/>
              <a:t>() returns its source code</a:t>
            </a:r>
            <a:endParaRPr lang="en-US" sz="2000" dirty="0"/>
          </a:p>
        </p:txBody>
      </p:sp>
      <p:sp>
        <p:nvSpPr>
          <p:cNvPr id="15" name="Rectangular Callout 14"/>
          <p:cNvSpPr/>
          <p:nvPr/>
        </p:nvSpPr>
        <p:spPr>
          <a:xfrm>
            <a:off x="4600829" y="5653357"/>
            <a:ext cx="2055341" cy="770826"/>
          </a:xfrm>
          <a:prstGeom prst="wedgeRectCallout">
            <a:avLst>
              <a:gd name="adj1" fmla="val -73148"/>
              <a:gd name="adj2" fmla="val -1172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String-level search &amp; replace</a:t>
            </a:r>
            <a:endParaRPr lang="en-US" sz="2000" dirty="0"/>
          </a:p>
        </p:txBody>
      </p:sp>
      <p:sp>
        <p:nvSpPr>
          <p:cNvPr id="18" name="Rectangular Callout 17"/>
          <p:cNvSpPr/>
          <p:nvPr/>
        </p:nvSpPr>
        <p:spPr>
          <a:xfrm>
            <a:off x="1398371" y="2818073"/>
            <a:ext cx="2055341" cy="945878"/>
          </a:xfrm>
          <a:prstGeom prst="wedgeRectCallout">
            <a:avLst>
              <a:gd name="adj1" fmla="val -3007"/>
              <a:gd name="adj2" fmla="val 772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Create a new closure and bind to existing name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Arrow 3"/>
          <p:cNvSpPr/>
          <p:nvPr/>
        </p:nvSpPr>
        <p:spPr>
          <a:xfrm>
            <a:off x="4522573" y="2603916"/>
            <a:ext cx="502508" cy="25182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22573" y="2866459"/>
            <a:ext cx="502508" cy="1093156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90000">
                <a:srgbClr val="FFFFFF"/>
              </a:gs>
              <a:gs pos="10000">
                <a:srgbClr val="FFFFFF"/>
              </a:gs>
              <a:gs pos="100000">
                <a:schemeClr val="bg1"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6116593" y="3519455"/>
            <a:ext cx="556054" cy="2800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7620000" y="3239368"/>
            <a:ext cx="436606" cy="2800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294238" y="3519454"/>
            <a:ext cx="436606" cy="2800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Monkey patching “idioms”</a:t>
            </a:r>
            <a:endParaRPr lang="en-US" dirty="0" smtClean="0"/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796925" y="2912445"/>
            <a:ext cx="8102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 err="1">
                <a:latin typeface="Consolas" pitchFamily="49" charset="0"/>
              </a:rPr>
              <a:t>eval</a:t>
            </a:r>
            <a:r>
              <a:rPr lang="en-US" dirty="0">
                <a:latin typeface="Consolas" pitchFamily="49" charset="0"/>
              </a:rPr>
              <a:t>("</a:t>
            </a:r>
            <a:r>
              <a:rPr lang="en-US" dirty="0" err="1">
                <a:latin typeface="Consolas" pitchFamily="49" charset="0"/>
              </a:rPr>
              <a:t>XULBrowserWindow.setOverLink</a:t>
            </a:r>
            <a:r>
              <a:rPr lang="en-US" dirty="0">
                <a:latin typeface="Consolas" pitchFamily="49" charset="0"/>
              </a:rPr>
              <a:t> = " + </a:t>
            </a:r>
            <a:endParaRPr lang="en-US" dirty="0" smtClean="0">
              <a:latin typeface="Consolas" pitchFamily="49" charset="0"/>
            </a:endParaRPr>
          </a:p>
          <a:p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  </a:t>
            </a:r>
            <a:r>
              <a:rPr lang="en-US" dirty="0" err="1" smtClean="0">
                <a:latin typeface="Consolas" pitchFamily="49" charset="0"/>
              </a:rPr>
              <a:t>XULBrowserWindow.setOverLink.toString</a:t>
            </a:r>
            <a:r>
              <a:rPr lang="en-US" dirty="0">
                <a:latin typeface="Consolas" pitchFamily="49" charset="0"/>
              </a:rPr>
              <a:t>().replace(/{/, </a:t>
            </a:r>
            <a:endParaRPr lang="en-US" dirty="0" smtClean="0">
              <a:latin typeface="Consolas" pitchFamily="49" charset="0"/>
            </a:endParaRPr>
          </a:p>
          <a:p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       "$&amp; </a:t>
            </a:r>
            <a:r>
              <a:rPr lang="en-US" dirty="0">
                <a:latin typeface="Consolas" pitchFamily="49" charset="0"/>
              </a:rPr>
              <a:t>link = </a:t>
            </a:r>
            <a:r>
              <a:rPr lang="en-US" dirty="0" err="1">
                <a:latin typeface="Consolas" pitchFamily="49" charset="0"/>
              </a:rPr>
              <a:t>Fission.setOverLink</a:t>
            </a:r>
            <a:r>
              <a:rPr lang="en-US" dirty="0">
                <a:latin typeface="Consolas" pitchFamily="49" charset="0"/>
              </a:rPr>
              <a:t>(link);"));</a:t>
            </a:r>
          </a:p>
        </p:txBody>
      </p:sp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658813" y="5187503"/>
            <a:ext cx="8102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>
                <a:latin typeface="Consolas" pitchFamily="49" charset="0"/>
              </a:rPr>
              <a:t>function </a:t>
            </a:r>
            <a:r>
              <a:rPr lang="en-US" dirty="0" err="1">
                <a:latin typeface="Consolas" pitchFamily="49" charset="0"/>
              </a:rPr>
              <a:t>XULBrowserWindow.setOverLink</a:t>
            </a:r>
            <a:r>
              <a:rPr lang="en-US" dirty="0">
                <a:latin typeface="Consolas" pitchFamily="49" charset="0"/>
              </a:rPr>
              <a:t>(link) {</a:t>
            </a:r>
          </a:p>
          <a:p>
            <a:r>
              <a:rPr lang="en-US" dirty="0" smtClean="0">
                <a:latin typeface="Consolas" pitchFamily="49" charset="0"/>
              </a:rPr>
              <a:t>   </a:t>
            </a:r>
            <a:r>
              <a:rPr lang="en-US" dirty="0" smtClean="0">
                <a:latin typeface="Consolas" pitchFamily="49" charset="0"/>
              </a:rPr>
              <a:t>link = </a:t>
            </a:r>
            <a:r>
              <a:rPr lang="en-US" dirty="0" err="1" smtClean="0">
                <a:latin typeface="Consolas" pitchFamily="49" charset="0"/>
              </a:rPr>
              <a:t>Fission.setOverLink</a:t>
            </a:r>
            <a:r>
              <a:rPr lang="en-US" dirty="0" smtClean="0">
                <a:latin typeface="Consolas" pitchFamily="49" charset="0"/>
              </a:rPr>
              <a:t>(link</a:t>
            </a:r>
            <a:r>
              <a:rPr lang="en-US" dirty="0" smtClean="0">
                <a:latin typeface="Consolas" pitchFamily="49" charset="0"/>
              </a:rPr>
              <a:t>);</a:t>
            </a:r>
          </a:p>
          <a:p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...</a:t>
            </a:r>
            <a:endParaRPr lang="en-US" dirty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}</a:t>
            </a:r>
            <a:endParaRPr lang="en-US" dirty="0">
              <a:latin typeface="Consolas" pitchFamily="49" charset="0"/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6922445" y="4071621"/>
            <a:ext cx="2075935" cy="964394"/>
          </a:xfrm>
          <a:prstGeom prst="wedgeRectCallout">
            <a:avLst>
              <a:gd name="adj1" fmla="val 1388"/>
              <a:gd name="adj2" fmla="val -1037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Idiom: the first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{</a:t>
            </a:r>
            <a:r>
              <a:rPr lang="en-US" dirty="0" smtClean="0"/>
              <a:t> is always the start of the function</a:t>
            </a:r>
            <a:endParaRPr lang="en-US" dirty="0"/>
          </a:p>
        </p:txBody>
      </p:sp>
      <p:sp>
        <p:nvSpPr>
          <p:cNvPr id="17" name="Rectangular Callout 16"/>
          <p:cNvSpPr/>
          <p:nvPr/>
        </p:nvSpPr>
        <p:spPr>
          <a:xfrm>
            <a:off x="255373" y="4052489"/>
            <a:ext cx="2075935" cy="1002659"/>
          </a:xfrm>
          <a:prstGeom prst="wedgeRectCallout">
            <a:avLst>
              <a:gd name="adj1" fmla="val 46628"/>
              <a:gd name="adj2" fmla="val -823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Idiom: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$&amp;</a:t>
            </a:r>
            <a:r>
              <a:rPr lang="en-US" dirty="0" smtClean="0"/>
              <a:t> inserts whatever was matched</a:t>
            </a:r>
            <a:endParaRPr lang="en-US" dirty="0"/>
          </a:p>
        </p:txBody>
      </p:sp>
      <p:sp>
        <p:nvSpPr>
          <p:cNvPr id="19" name="Rectangular Callout 18"/>
          <p:cNvSpPr/>
          <p:nvPr/>
        </p:nvSpPr>
        <p:spPr>
          <a:xfrm>
            <a:off x="5260460" y="4299624"/>
            <a:ext cx="1469853" cy="508388"/>
          </a:xfrm>
          <a:prstGeom prst="wedgeRectCallout">
            <a:avLst>
              <a:gd name="adj1" fmla="val 20390"/>
              <a:gd name="adj2" fmla="val -1417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is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link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0" name="Rectangular Callout 19"/>
          <p:cNvSpPr/>
          <p:nvPr/>
        </p:nvSpPr>
        <p:spPr>
          <a:xfrm>
            <a:off x="2664940" y="4244383"/>
            <a:ext cx="1672281" cy="618871"/>
          </a:xfrm>
          <a:prstGeom prst="wedgeRectCallout">
            <a:avLst>
              <a:gd name="adj1" fmla="val -10636"/>
              <a:gd name="adj2" fmla="val -1283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When does this </a:t>
            </a:r>
            <a:r>
              <a:rPr lang="en-US" dirty="0" smtClean="0"/>
              <a:t>code run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658813" y="1772919"/>
            <a:ext cx="8102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 smtClean="0">
                <a:latin typeface="Consolas" pitchFamily="49" charset="0"/>
              </a:rPr>
              <a:t>function </a:t>
            </a:r>
            <a:r>
              <a:rPr lang="en-US" dirty="0" err="1" smtClean="0">
                <a:latin typeface="Consolas" pitchFamily="49" charset="0"/>
              </a:rPr>
              <a:t>XULBrowserWindow.setOverLink</a:t>
            </a:r>
            <a:r>
              <a:rPr lang="en-US" dirty="0" smtClean="0">
                <a:latin typeface="Consolas" pitchFamily="49" charset="0"/>
              </a:rPr>
              <a:t>(</a:t>
            </a:r>
            <a:r>
              <a:rPr lang="en-US" dirty="0" smtClean="0">
                <a:latin typeface="Consolas" pitchFamily="49" charset="0"/>
              </a:rPr>
              <a:t>link</a:t>
            </a:r>
            <a:r>
              <a:rPr lang="en-US" dirty="0" smtClean="0">
                <a:latin typeface="Consolas" pitchFamily="49" charset="0"/>
              </a:rPr>
              <a:t>) </a:t>
            </a:r>
            <a:r>
              <a:rPr lang="en-US" dirty="0">
                <a:latin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</a:rPr>
              <a:t>   ...</a:t>
            </a:r>
          </a:p>
          <a:p>
            <a:r>
              <a:rPr lang="en-US" dirty="0" smtClean="0">
                <a:latin typeface="Consolas" pitchFamily="49" charset="0"/>
              </a:rPr>
              <a:t>}</a:t>
            </a:r>
            <a:endParaRPr lang="en-US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77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  <p:bldP spid="2" grpId="0" animBg="1"/>
      <p:bldP spid="15" grpId="0" animBg="1"/>
      <p:bldP spid="20484" grpId="0"/>
      <p:bldP spid="3" grpId="0" animBg="1"/>
      <p:bldP spid="17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Drawbacks of these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1035908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Incorrect for aliases 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All other aliases are unmodified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5458" y="2916541"/>
            <a:ext cx="8386120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function foo(x) { return x*x; }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bar = foo;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eval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("foo = " 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foo.toString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().replace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("x*x", "42"));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&gt; foo(5) == bar(5);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&gt; false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don’t alias functions…?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 aliases are everywhere in web JS code</a:t>
            </a:r>
          </a:p>
          <a:p>
            <a:pPr lvl="1"/>
            <a:r>
              <a:rPr lang="en-US" dirty="0" smtClean="0"/>
              <a:t>Installing event handlers creates aliases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Needs a solution that works with existing web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5457" y="2916541"/>
            <a:ext cx="8369645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function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onLoad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evt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 {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window.alert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("hello"); }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window.addEventListener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("load",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onLoad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...);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eval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onLoad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 "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onLoad.toString.replace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('hello', 'hi there'));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&gt; ...loading the page...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&gt; Alert: “hello”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7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Drawbacks of these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1225378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Incorrect for closures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They are </a:t>
            </a:r>
            <a:r>
              <a:rPr lang="en-US" i="1" dirty="0" smtClean="0"/>
              <a:t>new</a:t>
            </a:r>
            <a:r>
              <a:rPr lang="en-US" dirty="0" smtClean="0"/>
              <a:t> closures that have the wrong environment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5457" y="2916541"/>
            <a:ext cx="8369645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function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makeAdder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 {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return function(y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){ return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x+y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}; }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var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addFive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makeAdder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(5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eval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addFive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"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addFive.toString.replace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('y', 'z'));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&gt;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addFive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(3)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&gt; error: ‘x’ is undefined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6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Extensions are very popular…</a:t>
            </a:r>
          </a:p>
          <a:p>
            <a:r>
              <a:rPr lang="en-US" dirty="0" smtClean="0"/>
              <a:t>…but have a very strange programming model</a:t>
            </a:r>
            <a:endParaRPr lang="en-US" dirty="0"/>
          </a:p>
          <a:p>
            <a:r>
              <a:rPr lang="en-US" dirty="0" smtClean="0"/>
              <a:t>Can’t simply outlaw them.</a:t>
            </a:r>
          </a:p>
          <a:p>
            <a:endParaRPr lang="en-US" dirty="0"/>
          </a:p>
          <a:p>
            <a:r>
              <a:rPr lang="en-US" dirty="0" smtClean="0"/>
              <a:t>PL opportunity!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Rest of talk: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Language design, implementation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Evaluation of performance, expressiveness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79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Motivation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Userscripts</a:t>
            </a:r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Browser extensions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Techniques and semantic flaws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Wrapping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Monkey-patching</a:t>
            </a:r>
          </a:p>
          <a:p>
            <a:r>
              <a:rPr lang="en-US" dirty="0" smtClean="0"/>
              <a:t>Language approach: weaving mechanism</a:t>
            </a:r>
          </a:p>
          <a:p>
            <a:pPr lvl="1"/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Filters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Evaluation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Expressiveness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237479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407784" cy="990600"/>
          </a:xfrm>
        </p:spPr>
        <p:txBody>
          <a:bodyPr/>
          <a:lstStyle/>
          <a:p>
            <a:r>
              <a:rPr lang="en-US" dirty="0" smtClean="0"/>
              <a:t>Goal: combine extensions &amp; mainline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Extensions need to:</a:t>
            </a:r>
          </a:p>
          <a:p>
            <a:pPr lvl="1"/>
            <a:r>
              <a:rPr lang="en-US" dirty="0" smtClean="0"/>
              <a:t>Define </a:t>
            </a:r>
            <a:r>
              <a:rPr lang="en-US" i="1" dirty="0" smtClean="0"/>
              <a:t>what</a:t>
            </a:r>
            <a:r>
              <a:rPr lang="en-US" dirty="0" smtClean="0"/>
              <a:t> new code to run</a:t>
            </a:r>
          </a:p>
          <a:p>
            <a:pPr lvl="1"/>
            <a:r>
              <a:rPr lang="en-US" i="1" dirty="0" smtClean="0"/>
              <a:t>When </a:t>
            </a:r>
            <a:r>
              <a:rPr lang="en-US" dirty="0" smtClean="0"/>
              <a:t>it needs to run</a:t>
            </a:r>
          </a:p>
          <a:p>
            <a:pPr lvl="1"/>
            <a:r>
              <a:rPr lang="en-US" i="1" dirty="0" smtClean="0"/>
              <a:t>How</a:t>
            </a:r>
            <a:r>
              <a:rPr lang="en-US" dirty="0" smtClean="0"/>
              <a:t> it interacts with existing code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Sounds </a:t>
            </a:r>
            <a:r>
              <a:rPr lang="en-US" dirty="0"/>
              <a:t>a lot like dynamic aspect weaving!</a:t>
            </a:r>
          </a:p>
          <a:p>
            <a:pPr lvl="1"/>
            <a:r>
              <a:rPr lang="en-US" dirty="0" smtClean="0"/>
              <a:t>…</a:t>
            </a:r>
            <a:r>
              <a:rPr lang="en-US" dirty="0" smtClean="0"/>
              <a:t>Unless you’d rather we not call it “aspects”</a:t>
            </a:r>
          </a:p>
          <a:p>
            <a:pPr lvl="1"/>
            <a:r>
              <a:rPr lang="en-US" dirty="0" smtClean="0"/>
              <a:t>These aren’t traditional “cross-cutting concerns”</a:t>
            </a:r>
          </a:p>
          <a:p>
            <a:r>
              <a:rPr lang="en-US" i="1" dirty="0" smtClean="0"/>
              <a:t>We </a:t>
            </a:r>
            <a:r>
              <a:rPr lang="en-US" i="1" dirty="0" smtClean="0"/>
              <a:t>use the same mechanism, not the same motivation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0621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161" y="4387249"/>
            <a:ext cx="7494359" cy="14126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20040" indent="-320040" fontAlgn="auto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at 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pointcut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callee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(square)) 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before (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x) {</a:t>
            </a:r>
          </a:p>
          <a:p>
            <a:pPr marL="320040" indent="-320040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  print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("x is ", x);</a:t>
            </a:r>
          </a:p>
          <a:p>
            <a:pPr marL="320040" indent="-320040" fontAlgn="auto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Aspects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80520" y="4854536"/>
            <a:ext cx="3452812" cy="460375"/>
          </a:xfrm>
          <a:prstGeom prst="roundRect">
            <a:avLst/>
          </a:prstGeom>
          <a:gradFill>
            <a:gsLst>
              <a:gs pos="0">
                <a:schemeClr val="accent1">
                  <a:tint val="70000"/>
                  <a:satMod val="180000"/>
                </a:schemeClr>
              </a:gs>
              <a:gs pos="62000">
                <a:schemeClr val="accent1">
                  <a:tint val="30000"/>
                  <a:satMod val="180000"/>
                </a:schemeClr>
              </a:gs>
              <a:gs pos="100000">
                <a:schemeClr val="accent1">
                  <a:tint val="22000"/>
                  <a:satMod val="18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print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("x 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is 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", 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x);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2318600" y="5638800"/>
            <a:ext cx="2900363" cy="598488"/>
          </a:xfrm>
          <a:prstGeom prst="wedgeRectCallout">
            <a:avLst>
              <a:gd name="adj1" fmla="val -39579"/>
              <a:gd name="adj2" fmla="val -944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Advice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938410" y="4441825"/>
            <a:ext cx="2630368" cy="414338"/>
          </a:xfrm>
          <a:prstGeom prst="roundRect">
            <a:avLst/>
          </a:prstGeom>
          <a:gradFill>
            <a:gsLst>
              <a:gs pos="0">
                <a:schemeClr val="accent1">
                  <a:tint val="70000"/>
                  <a:satMod val="180000"/>
                </a:schemeClr>
              </a:gs>
              <a:gs pos="62000">
                <a:schemeClr val="accent1">
                  <a:tint val="30000"/>
                  <a:satMod val="180000"/>
                </a:schemeClr>
              </a:gs>
              <a:gs pos="100000">
                <a:schemeClr val="accent1">
                  <a:tint val="22000"/>
                  <a:satMod val="18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callee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(square)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2318600" y="3797300"/>
            <a:ext cx="2486025" cy="460375"/>
          </a:xfrm>
          <a:prstGeom prst="wedgeRectCallout">
            <a:avLst>
              <a:gd name="adj1" fmla="val -9235"/>
              <a:gd name="adj2" fmla="val 1143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Pointcut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7098641" y="4419308"/>
            <a:ext cx="643640" cy="460375"/>
          </a:xfrm>
          <a:prstGeom prst="roundRect">
            <a:avLst/>
          </a:prstGeom>
          <a:gradFill>
            <a:gsLst>
              <a:gs pos="0">
                <a:schemeClr val="accent1">
                  <a:tint val="70000"/>
                  <a:satMod val="180000"/>
                </a:schemeClr>
              </a:gs>
              <a:gs pos="62000">
                <a:schemeClr val="accent1">
                  <a:tint val="30000"/>
                  <a:satMod val="180000"/>
                </a:schemeClr>
              </a:gs>
              <a:gs pos="100000">
                <a:schemeClr val="accent1">
                  <a:tint val="22000"/>
                  <a:satMod val="18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(x)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6361396" y="5270500"/>
            <a:ext cx="1795463" cy="598488"/>
          </a:xfrm>
          <a:prstGeom prst="wedgeRectCallout">
            <a:avLst>
              <a:gd name="adj1" fmla="val -8904"/>
              <a:gd name="adj2" fmla="val -1081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Arguments to function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834338" y="4464785"/>
            <a:ext cx="1176922" cy="368300"/>
          </a:xfrm>
          <a:prstGeom prst="roundRect">
            <a:avLst/>
          </a:prstGeom>
          <a:gradFill>
            <a:gsLst>
              <a:gs pos="0">
                <a:schemeClr val="accent1">
                  <a:tint val="70000"/>
                  <a:satMod val="180000"/>
                </a:schemeClr>
              </a:gs>
              <a:gs pos="62000">
                <a:schemeClr val="accent1">
                  <a:tint val="30000"/>
                  <a:satMod val="180000"/>
                </a:schemeClr>
              </a:gs>
              <a:gs pos="100000">
                <a:schemeClr val="accent1">
                  <a:tint val="22000"/>
                  <a:satMod val="18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before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5901021" y="3797300"/>
            <a:ext cx="2347913" cy="506413"/>
          </a:xfrm>
          <a:prstGeom prst="wedgeRectCallout">
            <a:avLst>
              <a:gd name="adj1" fmla="val -36621"/>
              <a:gd name="adj2" fmla="val 836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Type of 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2065638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i="1" dirty="0" smtClean="0"/>
              <a:t>Aspects</a:t>
            </a:r>
            <a:r>
              <a:rPr lang="en-US" dirty="0" smtClean="0"/>
              <a:t> = Advice + </a:t>
            </a:r>
            <a:r>
              <a:rPr lang="en-US" dirty="0" err="1" smtClean="0"/>
              <a:t>Pointcuts</a:t>
            </a: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i="1" dirty="0" smtClean="0"/>
              <a:t>Advice</a:t>
            </a:r>
            <a:r>
              <a:rPr lang="en-US" dirty="0" smtClean="0"/>
              <a:t> defines what new code to </a:t>
            </a:r>
            <a:r>
              <a:rPr lang="en-US" dirty="0" smtClean="0"/>
              <a:t>run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i="1" dirty="0" err="1" smtClean="0"/>
              <a:t>Pointcuts</a:t>
            </a:r>
            <a:r>
              <a:rPr lang="en-US" dirty="0" smtClean="0"/>
              <a:t> </a:t>
            </a:r>
            <a:r>
              <a:rPr lang="en-US" dirty="0" smtClean="0"/>
              <a:t>define when to trigger </a:t>
            </a:r>
            <a:r>
              <a:rPr lang="en-US" dirty="0" smtClean="0"/>
              <a:t>it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features of our aspects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0161" y="1906553"/>
            <a:ext cx="7494359" cy="141269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20040" indent="-320040" fontAlgn="auto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at 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pointcut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600" dirty="0" err="1">
                <a:latin typeface="Consolas" pitchFamily="49" charset="0"/>
                <a:cs typeface="Consolas" pitchFamily="49" charset="0"/>
              </a:rPr>
              <a:t>callee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(square)) 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before (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x) {</a:t>
            </a:r>
          </a:p>
          <a:p>
            <a:pPr marL="320040" indent="-320040" fontAlgn="auto">
              <a:lnSpc>
                <a:spcPct val="110000"/>
              </a:lnSpc>
              <a:spcAft>
                <a:spcPts val="0"/>
              </a:spcAft>
              <a:defRPr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  print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("x is ", x);</a:t>
            </a:r>
          </a:p>
          <a:p>
            <a:pPr marL="320040" indent="-320040" fontAlgn="auto">
              <a:lnSpc>
                <a:spcPct val="11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60636" y="4224672"/>
            <a:ext cx="1204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square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2" name="Straight Arrow Connector 11"/>
          <p:cNvCxnSpPr>
            <a:stCxn id="10" idx="3"/>
            <a:endCxn id="18" idx="1"/>
          </p:cNvCxnSpPr>
          <p:nvPr/>
        </p:nvCxnSpPr>
        <p:spPr>
          <a:xfrm>
            <a:off x="3464812" y="4455505"/>
            <a:ext cx="637631" cy="317243"/>
          </a:xfrm>
          <a:prstGeom prst="straightConnector1">
            <a:avLst/>
          </a:prstGeom>
          <a:ln w="508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102443" y="4393807"/>
            <a:ext cx="856735" cy="757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env</a:t>
            </a:r>
            <a:endParaRPr lang="en-US" sz="24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959178" y="4393807"/>
            <a:ext cx="2504304" cy="757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code        </a:t>
            </a:r>
            <a:r>
              <a:rPr lang="en-US" sz="2400" dirty="0" smtClean="0">
                <a:noFill/>
                <a:latin typeface="Consolas" pitchFamily="49" charset="0"/>
                <a:cs typeface="Consolas" pitchFamily="49" charset="0"/>
              </a:rPr>
              <a:t>_</a:t>
            </a:r>
            <a:endParaRPr lang="en-US" sz="2400" dirty="0">
              <a:noFill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840628" y="4603957"/>
            <a:ext cx="1573428" cy="3275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+ advice</a:t>
            </a:r>
            <a:endParaRPr lang="en-US" sz="24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080520" y="2373953"/>
            <a:ext cx="3452812" cy="460375"/>
          </a:xfrm>
          <a:prstGeom prst="roundRect">
            <a:avLst/>
          </a:prstGeom>
          <a:gradFill>
            <a:gsLst>
              <a:gs pos="0">
                <a:schemeClr val="accent1">
                  <a:tint val="70000"/>
                  <a:satMod val="180000"/>
                </a:schemeClr>
              </a:gs>
              <a:gs pos="62000">
                <a:schemeClr val="accent1">
                  <a:tint val="30000"/>
                  <a:satMod val="180000"/>
                </a:schemeClr>
              </a:gs>
              <a:gs pos="100000">
                <a:schemeClr val="accent1">
                  <a:tint val="22000"/>
                  <a:satMod val="18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latin typeface="Consolas" pitchFamily="49" charset="0"/>
                <a:cs typeface="Consolas" pitchFamily="49" charset="0"/>
              </a:rPr>
              <a:t>print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("x 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is 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", </a:t>
            </a:r>
            <a:r>
              <a:rPr lang="en-US" sz="2600" dirty="0">
                <a:latin typeface="Consolas" pitchFamily="49" charset="0"/>
                <a:cs typeface="Consolas" pitchFamily="49" charset="0"/>
              </a:rPr>
              <a:t>x);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938410" y="1961242"/>
            <a:ext cx="2630368" cy="414338"/>
          </a:xfrm>
          <a:prstGeom prst="roundRect">
            <a:avLst/>
          </a:prstGeom>
          <a:gradFill>
            <a:gsLst>
              <a:gs pos="0">
                <a:schemeClr val="accent1">
                  <a:tint val="70000"/>
                  <a:satMod val="180000"/>
                </a:schemeClr>
              </a:gs>
              <a:gs pos="62000">
                <a:schemeClr val="accent1">
                  <a:tint val="30000"/>
                  <a:satMod val="180000"/>
                </a:schemeClr>
              </a:gs>
              <a:gs pos="100000">
                <a:schemeClr val="accent1">
                  <a:tint val="22000"/>
                  <a:satMod val="18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err="1" smtClean="0">
                <a:latin typeface="Consolas" pitchFamily="49" charset="0"/>
                <a:cs typeface="Consolas" pitchFamily="49" charset="0"/>
              </a:rPr>
              <a:t>callee</a:t>
            </a:r>
            <a:r>
              <a:rPr lang="en-US" sz="2600" dirty="0" smtClean="0">
                <a:latin typeface="Consolas" pitchFamily="49" charset="0"/>
                <a:cs typeface="Consolas" pitchFamily="49" charset="0"/>
              </a:rPr>
              <a:t>(square)</a:t>
            </a:r>
            <a:endParaRPr lang="en-US" sz="2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63834" y="4990018"/>
            <a:ext cx="2393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aliasToSquare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0" name="Straight Arrow Connector 29"/>
          <p:cNvCxnSpPr>
            <a:stCxn id="29" idx="3"/>
            <a:endCxn id="18" idx="1"/>
          </p:cNvCxnSpPr>
          <p:nvPr/>
        </p:nvCxnSpPr>
        <p:spPr>
          <a:xfrm flipV="1">
            <a:off x="3457438" y="4772748"/>
            <a:ext cx="645005" cy="448103"/>
          </a:xfrm>
          <a:prstGeom prst="straightConnector1">
            <a:avLst/>
          </a:prstGeom>
          <a:ln w="508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ular Callout 33"/>
          <p:cNvSpPr/>
          <p:nvPr/>
        </p:nvSpPr>
        <p:spPr>
          <a:xfrm>
            <a:off x="3826212" y="5584259"/>
            <a:ext cx="4316628" cy="832021"/>
          </a:xfrm>
          <a:prstGeom prst="wedgeRectCallout">
            <a:avLst>
              <a:gd name="adj1" fmla="val 15149"/>
              <a:gd name="adj2" fmla="val -1038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This cannot be done in JS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324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6" grpId="1"/>
      <p:bldP spid="27" grpId="0" animBg="1"/>
      <p:bldP spid="28" grpId="0" animBg="1"/>
      <p:bldP spid="29" grpId="0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893275" y="4621773"/>
            <a:ext cx="3970637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93275" y="2520778"/>
            <a:ext cx="3970637" cy="18040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309" y="3122488"/>
            <a:ext cx="294090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</a:t>
            </a:r>
            <a:r>
              <a:rPr lang="en-US" dirty="0" smtClean="0"/>
              <a:t>web pages run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pages = </a:t>
            </a:r>
          </a:p>
          <a:p>
            <a:pPr lvl="1"/>
            <a:r>
              <a:rPr lang="en-US" dirty="0" smtClean="0"/>
              <a:t>HTML (structure)</a:t>
            </a:r>
          </a:p>
          <a:p>
            <a:pPr lvl="1"/>
            <a:r>
              <a:rPr lang="en-US" dirty="0" smtClean="0"/>
              <a:t>CSS (style)</a:t>
            </a:r>
          </a:p>
          <a:p>
            <a:pPr lvl="1"/>
            <a:r>
              <a:rPr lang="en-US" dirty="0" smtClean="0"/>
              <a:t>JS (behavior)</a:t>
            </a:r>
          </a:p>
          <a:p>
            <a:pPr lvl="1"/>
            <a:endParaRPr lang="en-US" dirty="0"/>
          </a:p>
          <a:p>
            <a:r>
              <a:rPr lang="en-US" dirty="0" smtClean="0"/>
              <a:t>Extensions =</a:t>
            </a:r>
          </a:p>
          <a:p>
            <a:pPr lvl="1"/>
            <a:r>
              <a:rPr lang="en-US" dirty="0" smtClean="0"/>
              <a:t>New JS inserted into the page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...</a:t>
            </a: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&lt;body&gt;</a:t>
            </a: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&lt;script&gt;</a:t>
            </a: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function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msg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  return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"Salutations"; </a:t>
            </a: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}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body.onclick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"alert(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msg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());";</a:t>
            </a:r>
            <a:endParaRPr lang="en-US" sz="14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&lt;/script&gt;</a:t>
            </a: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&lt;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script&gt;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     function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msg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() { return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"hi";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   &lt;/script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&gt;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&lt;/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body&gt;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&lt;/html&gt;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77945" y="4621773"/>
            <a:ext cx="4308389" cy="97275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1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6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 advice:</a:t>
            </a:r>
          </a:p>
          <a:p>
            <a:pPr lvl="1"/>
            <a:r>
              <a:rPr lang="en-US" i="1" dirty="0" smtClean="0"/>
              <a:t>Before, around, after</a:t>
            </a:r>
            <a:r>
              <a:rPr lang="en-US" dirty="0" smtClean="0"/>
              <a:t> calls to functions</a:t>
            </a:r>
          </a:p>
          <a:p>
            <a:pPr lvl="1"/>
            <a:r>
              <a:rPr lang="en-US" i="1" dirty="0" smtClean="0"/>
              <a:t>Before, around, after</a:t>
            </a:r>
            <a:r>
              <a:rPr lang="en-US" dirty="0" smtClean="0"/>
              <a:t> bodies of functions</a:t>
            </a:r>
          </a:p>
          <a:p>
            <a:r>
              <a:rPr lang="en-US" dirty="0" smtClean="0"/>
              <a:t>Field advice:</a:t>
            </a:r>
          </a:p>
          <a:p>
            <a:pPr lvl="1"/>
            <a:r>
              <a:rPr lang="en-US" i="1" dirty="0" smtClean="0"/>
              <a:t>Around getting, setting</a:t>
            </a:r>
            <a:r>
              <a:rPr lang="en-US" dirty="0" smtClean="0"/>
              <a:t> fields</a:t>
            </a:r>
          </a:p>
          <a:p>
            <a:r>
              <a:rPr lang="en-US" dirty="0" smtClean="0"/>
              <a:t>Statement advice:</a:t>
            </a:r>
          </a:p>
          <a:p>
            <a:pPr lvl="1"/>
            <a:r>
              <a:rPr lang="en-US" i="1" dirty="0" smtClean="0"/>
              <a:t>Before, after, around</a:t>
            </a:r>
            <a:r>
              <a:rPr lang="en-US" dirty="0" smtClean="0"/>
              <a:t> statements within functions</a:t>
            </a:r>
          </a:p>
          <a:p>
            <a:r>
              <a:rPr lang="en-US" i="1" dirty="0" smtClean="0"/>
              <a:t>…others?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563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2137" y="3006951"/>
            <a:ext cx="5906944" cy="25853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latin typeface="Consolas" pitchFamily="49" charset="0"/>
                <a:cs typeface="Consolas" pitchFamily="49" charset="0"/>
              </a:rPr>
              <a:t>at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pointcut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callee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launchMissiles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)) around(x)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{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if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(!authorized(x)) 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("WARNING!!!");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else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if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(proceed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== false) {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print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("Launch failed");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retval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;</a:t>
            </a:r>
            <a:endParaRPr lang="en-US" dirty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Aspects for functions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05660" y="4094434"/>
            <a:ext cx="1170940" cy="3683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proceed()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816100" y="4951969"/>
            <a:ext cx="866140" cy="3032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retval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6271260" y="3321291"/>
            <a:ext cx="2347913" cy="745204"/>
          </a:xfrm>
          <a:prstGeom prst="wedgeRectCallout">
            <a:avLst>
              <a:gd name="adj1" fmla="val -176824"/>
              <a:gd name="adj2" fmla="val 686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Call next advice, or mainline function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263640" y="4882580"/>
            <a:ext cx="2347913" cy="991410"/>
          </a:xfrm>
          <a:prstGeom prst="wedgeRectCallout">
            <a:avLst>
              <a:gd name="adj1" fmla="val -202788"/>
              <a:gd name="adj2" fmla="val -346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(Mutable) binding of return value from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proceed()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207980" y="2997233"/>
            <a:ext cx="2808860" cy="3683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c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allee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launchMissiles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2249170" y="1714457"/>
            <a:ext cx="3319608" cy="745204"/>
          </a:xfrm>
          <a:prstGeom prst="wedgeRectCallout">
            <a:avLst>
              <a:gd name="adj1" fmla="val -3149"/>
              <a:gd name="adj2" fmla="val 1194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At runtime, evaluate this to a </a:t>
            </a:r>
            <a:r>
              <a:rPr lang="en-US" sz="2000" b="1" i="1" dirty="0" smtClean="0"/>
              <a:t>closure </a:t>
            </a:r>
            <a:r>
              <a:rPr lang="en-US" dirty="0" smtClean="0"/>
              <a:t>and </a:t>
            </a:r>
            <a:r>
              <a:rPr lang="en-US" sz="2000" b="1" i="1" dirty="0" smtClean="0"/>
              <a:t>modify it</a:t>
            </a:r>
            <a:endParaRPr lang="en-US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Filtering </a:t>
            </a:r>
            <a:r>
              <a:rPr lang="en-US" dirty="0" err="1" smtClean="0"/>
              <a:t>pointcuts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All</a:t>
            </a:r>
            <a:r>
              <a:rPr lang="en-US" dirty="0" smtClean="0"/>
              <a:t> calls to a function may be too frequent</a:t>
            </a:r>
          </a:p>
          <a:p>
            <a:r>
              <a:rPr lang="en-US" dirty="0" smtClean="0"/>
              <a:t>May want to apply only in some cases</a:t>
            </a:r>
          </a:p>
          <a:p>
            <a:endParaRPr lang="en-US" dirty="0"/>
          </a:p>
          <a:p>
            <a:r>
              <a:rPr lang="en-US" i="1" dirty="0" smtClean="0"/>
              <a:t>Stack filters</a:t>
            </a:r>
            <a:r>
              <a:rPr lang="en-US" dirty="0" smtClean="0"/>
              <a:t>: predicates on the shape of the stack</a:t>
            </a:r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Full technical details in the paper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14434" y="3743912"/>
            <a:ext cx="5664545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at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pointcut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callee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(f) &amp;&amp; stack(a, !b)) ...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566920" y="3738296"/>
            <a:ext cx="1590040" cy="3683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tack(a, !b)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316625" y="4650259"/>
            <a:ext cx="3459893" cy="1128584"/>
          </a:xfrm>
          <a:prstGeom prst="wedgeRectCallout">
            <a:avLst>
              <a:gd name="adj1" fmla="val -12170"/>
              <a:gd name="adj2" fmla="val -966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/>
              <a:t>…but only when the </a:t>
            </a:r>
            <a:r>
              <a:rPr lang="en-US" sz="2400" dirty="0"/>
              <a:t>s</a:t>
            </a:r>
            <a:r>
              <a:rPr lang="en-US" sz="2400" dirty="0" smtClean="0"/>
              <a:t>tack contains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2400" dirty="0" smtClean="0"/>
              <a:t>, and does not contain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b</a:t>
            </a:r>
            <a:r>
              <a:rPr lang="en-US" sz="2400" dirty="0" smtClean="0">
                <a:cs typeface="Consolas" pitchFamily="49" charset="0"/>
              </a:rPr>
              <a:t> after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a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1025711" y="4650259"/>
            <a:ext cx="3220995" cy="1128584"/>
          </a:xfrm>
          <a:prstGeom prst="wedgeRectCallout">
            <a:avLst>
              <a:gd name="adj1" fmla="val 17612"/>
              <a:gd name="adj2" fmla="val -1010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 smtClean="0"/>
              <a:t>Pointcut</a:t>
            </a:r>
            <a:r>
              <a:rPr lang="en-US" sz="2400" dirty="0" smtClean="0"/>
              <a:t> will trigger when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f</a:t>
            </a:r>
            <a:r>
              <a:rPr lang="en-US" sz="2400" dirty="0" smtClean="0"/>
              <a:t> is called…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82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function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Targeting a JIT compiler</a:t>
            </a:r>
          </a:p>
          <a:p>
            <a:r>
              <a:rPr lang="en-US" dirty="0" smtClean="0"/>
              <a:t>Key idea: </a:t>
            </a:r>
            <a:br>
              <a:rPr lang="en-US" dirty="0" smtClean="0"/>
            </a:br>
            <a:r>
              <a:rPr lang="en-US" dirty="0" smtClean="0"/>
              <a:t>weaving = </a:t>
            </a:r>
            <a:r>
              <a:rPr lang="en-US" dirty="0" err="1" smtClean="0"/>
              <a:t>inlining</a:t>
            </a:r>
            <a:r>
              <a:rPr lang="en-US" dirty="0" smtClean="0"/>
              <a:t> advice + invalidating </a:t>
            </a:r>
            <a:r>
              <a:rPr lang="en-US" dirty="0" err="1" smtClean="0"/>
              <a:t>JITed</a:t>
            </a:r>
            <a:r>
              <a:rPr lang="en-US" dirty="0" smtClean="0"/>
              <a:t> closure</a:t>
            </a:r>
          </a:p>
          <a:p>
            <a:endParaRPr lang="en-US" dirty="0"/>
          </a:p>
          <a:p>
            <a:r>
              <a:rPr lang="en-US" dirty="0" err="1" smtClean="0"/>
              <a:t>Inlining</a:t>
            </a:r>
            <a:r>
              <a:rPr lang="en-US" dirty="0" smtClean="0"/>
              <a:t> advice:</a:t>
            </a:r>
          </a:p>
          <a:p>
            <a:pPr lvl="1"/>
            <a:r>
              <a:rPr lang="en-US" dirty="0" smtClean="0"/>
              <a:t>Avoids function-call overhead</a:t>
            </a:r>
          </a:p>
          <a:p>
            <a:pPr lvl="1"/>
            <a:r>
              <a:rPr lang="en-US" dirty="0" smtClean="0"/>
              <a:t>Ensures advice has access to local variables</a:t>
            </a:r>
          </a:p>
          <a:p>
            <a:r>
              <a:rPr lang="en-US" dirty="0" smtClean="0"/>
              <a:t>Invalidating </a:t>
            </a:r>
            <a:r>
              <a:rPr lang="en-US" dirty="0" err="1" smtClean="0"/>
              <a:t>JITed</a:t>
            </a:r>
            <a:r>
              <a:rPr lang="en-US" dirty="0" smtClean="0"/>
              <a:t> closure:</a:t>
            </a:r>
          </a:p>
          <a:p>
            <a:pPr lvl="1"/>
            <a:r>
              <a:rPr lang="en-US" dirty="0" smtClean="0"/>
              <a:t>Ensures next calls to function get the advice</a:t>
            </a:r>
          </a:p>
          <a:p>
            <a:pPr lvl="1"/>
            <a:r>
              <a:rPr lang="en-US" dirty="0" smtClean="0"/>
              <a:t>Amortizes weaving cost across all calls to function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Implementation: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Idea: </a:t>
            </a:r>
          </a:p>
          <a:p>
            <a:pPr lvl="1"/>
            <a:r>
              <a:rPr lang="en-US" dirty="0" smtClean="0"/>
              <a:t>Treat filter as a state machine</a:t>
            </a:r>
          </a:p>
          <a:p>
            <a:pPr lvl="1"/>
            <a:r>
              <a:rPr lang="en-US" dirty="0" smtClean="0"/>
              <a:t>Store the state in the (representation of the) closure</a:t>
            </a:r>
          </a:p>
          <a:p>
            <a:pPr lvl="1"/>
            <a:r>
              <a:rPr lang="en-US" dirty="0" smtClean="0"/>
              <a:t>For each function in the filter, weave advice to update the state</a:t>
            </a:r>
          </a:p>
          <a:p>
            <a:pPr lvl="1"/>
            <a:endParaRPr lang="en-US" dirty="0"/>
          </a:p>
          <a:p>
            <a:r>
              <a:rPr lang="en-US" dirty="0" smtClean="0"/>
              <a:t>Time- and space-efficient</a:t>
            </a:r>
          </a:p>
          <a:p>
            <a:r>
              <a:rPr lang="en-US" i="1" dirty="0" smtClean="0"/>
              <a:t>Much</a:t>
            </a:r>
            <a:r>
              <a:rPr lang="en-US" dirty="0" smtClean="0"/>
              <a:t> more efficient than mimicking it in JS directly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2698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Motivation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Userscripts</a:t>
            </a:r>
            <a:endParaRPr 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Browser extensions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Techniques and semantic flaws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Wrapping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Monkey-patching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Language approach: weaving mechanism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Functions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Filters</a:t>
            </a:r>
          </a:p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Expressiveness</a:t>
            </a:r>
          </a:p>
          <a:p>
            <a:pPr lvl="1"/>
            <a:r>
              <a:rPr lang="en-US" dirty="0" smtClean="0"/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110549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350 top Firefox extensions: 35 use monkey patching</a:t>
            </a:r>
          </a:p>
          <a:p>
            <a:r>
              <a:rPr lang="en-US" dirty="0" smtClean="0"/>
              <a:t>Examined 20 of these 35 extensions</a:t>
            </a:r>
          </a:p>
          <a:p>
            <a:endParaRPr lang="en-US" dirty="0"/>
          </a:p>
          <a:p>
            <a:r>
              <a:rPr lang="en-US" dirty="0" smtClean="0"/>
              <a:t>Total size: 0.3—14KLOC, total 99KLOC</a:t>
            </a:r>
          </a:p>
          <a:p>
            <a:r>
              <a:rPr lang="en-US" dirty="0" smtClean="0"/>
              <a:t>Monkey patch size: 11—900LOC, total 2.7KLOC</a:t>
            </a:r>
          </a:p>
          <a:p>
            <a:r>
              <a:rPr lang="en-US" dirty="0"/>
              <a:t>636 observed monkey patches</a:t>
            </a:r>
          </a:p>
          <a:p>
            <a:r>
              <a:rPr lang="en-US" b="1" i="1" dirty="0" smtClean="0"/>
              <a:t>We can express 621/636 patches easily</a:t>
            </a:r>
            <a:r>
              <a:rPr lang="en-US" dirty="0" smtClean="0"/>
              <a:t>.</a:t>
            </a:r>
            <a:endParaRPr lang="en-US" b="1" i="1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161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5852983" y="3649902"/>
            <a:ext cx="556054" cy="2800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7348151" y="3372903"/>
            <a:ext cx="436606" cy="2800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030627" y="3649901"/>
            <a:ext cx="436606" cy="2800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Expressiveness: aspects aid clarity</a:t>
            </a:r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520700" y="3051282"/>
            <a:ext cx="8102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 err="1">
                <a:latin typeface="Consolas" pitchFamily="49" charset="0"/>
              </a:rPr>
              <a:t>eval</a:t>
            </a:r>
            <a:r>
              <a:rPr lang="en-US" dirty="0">
                <a:latin typeface="Consolas" pitchFamily="49" charset="0"/>
              </a:rPr>
              <a:t>("</a:t>
            </a:r>
            <a:r>
              <a:rPr lang="en-US" dirty="0" err="1">
                <a:latin typeface="Consolas" pitchFamily="49" charset="0"/>
              </a:rPr>
              <a:t>XULBrowserWindow.setOverLink</a:t>
            </a:r>
            <a:r>
              <a:rPr lang="en-US" dirty="0">
                <a:latin typeface="Consolas" pitchFamily="49" charset="0"/>
              </a:rPr>
              <a:t> = " + </a:t>
            </a:r>
            <a:endParaRPr lang="en-US" dirty="0" smtClean="0">
              <a:latin typeface="Consolas" pitchFamily="49" charset="0"/>
            </a:endParaRPr>
          </a:p>
          <a:p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  </a:t>
            </a:r>
            <a:r>
              <a:rPr lang="en-US" dirty="0" err="1" smtClean="0">
                <a:latin typeface="Consolas" pitchFamily="49" charset="0"/>
              </a:rPr>
              <a:t>XULBrowserWindow.setOverLink.toString</a:t>
            </a:r>
            <a:r>
              <a:rPr lang="en-US" dirty="0">
                <a:latin typeface="Consolas" pitchFamily="49" charset="0"/>
              </a:rPr>
              <a:t>().replace(/{/, </a:t>
            </a:r>
            <a:endParaRPr lang="en-US" dirty="0" smtClean="0">
              <a:latin typeface="Consolas" pitchFamily="49" charset="0"/>
            </a:endParaRPr>
          </a:p>
          <a:p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       "$&amp; </a:t>
            </a:r>
            <a:r>
              <a:rPr lang="en-US" dirty="0">
                <a:latin typeface="Consolas" pitchFamily="49" charset="0"/>
              </a:rPr>
              <a:t>link = </a:t>
            </a:r>
            <a:r>
              <a:rPr lang="en-US" dirty="0" err="1">
                <a:latin typeface="Consolas" pitchFamily="49" charset="0"/>
              </a:rPr>
              <a:t>Fission.setOverLink</a:t>
            </a:r>
            <a:r>
              <a:rPr lang="en-US" dirty="0">
                <a:latin typeface="Consolas" pitchFamily="49" charset="0"/>
              </a:rPr>
              <a:t>(link);"));</a:t>
            </a:r>
          </a:p>
        </p:txBody>
      </p:sp>
      <p:sp>
        <p:nvSpPr>
          <p:cNvPr id="5" name="Down Arrow 4"/>
          <p:cNvSpPr/>
          <p:nvPr/>
        </p:nvSpPr>
        <p:spPr>
          <a:xfrm>
            <a:off x="4433888" y="4132244"/>
            <a:ext cx="276225" cy="598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451644" y="5017293"/>
            <a:ext cx="824071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>
                <a:latin typeface="Consolas" pitchFamily="49" charset="0"/>
              </a:rPr>
              <a:t>at </a:t>
            </a:r>
            <a:r>
              <a:rPr lang="en-US" dirty="0" err="1" smtClean="0">
                <a:latin typeface="Consolas" pitchFamily="49" charset="0"/>
              </a:rPr>
              <a:t>pointcut</a:t>
            </a:r>
            <a:r>
              <a:rPr lang="en-US" dirty="0" smtClean="0">
                <a:latin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</a:rPr>
              <a:t>callee</a:t>
            </a:r>
            <a:r>
              <a:rPr lang="en-US" dirty="0" smtClean="0">
                <a:latin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</a:rPr>
              <a:t>XULBrowserWindow.setOverLink</a:t>
            </a:r>
            <a:r>
              <a:rPr lang="en-US" dirty="0">
                <a:latin typeface="Consolas" pitchFamily="49" charset="0"/>
              </a:rPr>
              <a:t>)) </a:t>
            </a:r>
            <a:r>
              <a:rPr lang="en-US" dirty="0" smtClean="0">
                <a:latin typeface="Consolas" pitchFamily="49" charset="0"/>
              </a:rPr>
              <a:t>before(link) </a:t>
            </a:r>
            <a:r>
              <a:rPr lang="en-US" dirty="0">
                <a:latin typeface="Consolas" pitchFamily="49" charset="0"/>
              </a:rPr>
              <a:t>{</a:t>
            </a:r>
          </a:p>
          <a:p>
            <a:r>
              <a:rPr lang="en-US" dirty="0">
                <a:latin typeface="Consolas" pitchFamily="49" charset="0"/>
              </a:rPr>
              <a:t>   </a:t>
            </a:r>
            <a:r>
              <a:rPr lang="en-US" dirty="0" smtClean="0">
                <a:latin typeface="Consolas" pitchFamily="49" charset="0"/>
              </a:rPr>
              <a:t>link = </a:t>
            </a:r>
            <a:r>
              <a:rPr lang="en-US" dirty="0" err="1" smtClean="0">
                <a:latin typeface="Consolas" pitchFamily="49" charset="0"/>
              </a:rPr>
              <a:t>Fission.setOverLink</a:t>
            </a:r>
            <a:r>
              <a:rPr lang="en-US" dirty="0" smtClean="0">
                <a:latin typeface="Consolas" pitchFamily="49" charset="0"/>
              </a:rPr>
              <a:t>(link);</a:t>
            </a:r>
            <a:endParaRPr lang="en-US" dirty="0">
              <a:latin typeface="Consolas" pitchFamily="49" charset="0"/>
            </a:endParaRPr>
          </a:p>
          <a:p>
            <a:r>
              <a:rPr lang="en-US" dirty="0" smtClean="0">
                <a:latin typeface="Consolas" pitchFamily="49" charset="0"/>
              </a:rPr>
              <a:t>}</a:t>
            </a:r>
            <a:endParaRPr lang="en-US" dirty="0">
              <a:latin typeface="Consolas" pitchFamily="49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1685925"/>
            <a:ext cx="848677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325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2" grpId="0" animBg="1"/>
      <p:bldP spid="2" grpId="1" animBg="1"/>
      <p:bldP spid="15" grpId="0" animBg="1"/>
      <p:bldP spid="15" grpId="1" animBg="1"/>
      <p:bldP spid="5" grpId="0" animBg="1"/>
      <p:bldP spid="2048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1938866"/>
              </p:ext>
            </p:extLst>
          </p:nvPr>
        </p:nvGraphicFramePr>
        <p:xfrm>
          <a:off x="2273643" y="2698340"/>
          <a:ext cx="4738171" cy="3776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1023705"/>
              </p:ext>
            </p:extLst>
          </p:nvPr>
        </p:nvGraphicFramePr>
        <p:xfrm>
          <a:off x="2273643" y="2698340"/>
          <a:ext cx="4738171" cy="3776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2009817"/>
              </p:ext>
            </p:extLst>
          </p:nvPr>
        </p:nvGraphicFramePr>
        <p:xfrm>
          <a:off x="2273643" y="2698340"/>
          <a:ext cx="4738171" cy="3776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6458064"/>
              </p:ext>
            </p:extLst>
          </p:nvPr>
        </p:nvGraphicFramePr>
        <p:xfrm>
          <a:off x="2273643" y="2698340"/>
          <a:ext cx="4738171" cy="3776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Advise a simple function</a:t>
            </a:r>
            <a:endParaRPr lang="en-US" dirty="0"/>
          </a:p>
          <a:p>
            <a:r>
              <a:rPr lang="en-US" dirty="0" smtClean="0"/>
              <a:t>Weave advice once, call function </a:t>
            </a:r>
            <a:r>
              <a:rPr lang="en-US" i="1" dirty="0" smtClean="0"/>
              <a:t>N</a:t>
            </a:r>
            <a:r>
              <a:rPr lang="en-US" dirty="0" smtClean="0"/>
              <a:t> times</a:t>
            </a:r>
          </a:p>
          <a:p>
            <a:endParaRPr lang="en-US" dirty="0" smtClean="0"/>
          </a:p>
        </p:txBody>
      </p:sp>
      <p:sp>
        <p:nvSpPr>
          <p:cNvPr id="7" name="Rectangular Callout 6"/>
          <p:cNvSpPr/>
          <p:nvPr/>
        </p:nvSpPr>
        <p:spPr>
          <a:xfrm>
            <a:off x="3443411" y="3396299"/>
            <a:ext cx="4514339" cy="395416"/>
          </a:xfrm>
          <a:prstGeom prst="wedgeRectCallout">
            <a:avLst>
              <a:gd name="adj1" fmla="val -51160"/>
              <a:gd name="adj2" fmla="val 11875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Wrapping: </a:t>
            </a:r>
            <a:r>
              <a:rPr lang="en-US" sz="2400" dirty="0" smtClean="0">
                <a:solidFill>
                  <a:schemeClr val="tx1"/>
                </a:solidFill>
              </a:rPr>
              <a:t>extra function calls hurt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4164225" y="4240679"/>
            <a:ext cx="4815018" cy="395416"/>
          </a:xfrm>
          <a:prstGeom prst="wedgeRectCallout">
            <a:avLst>
              <a:gd name="adj1" fmla="val -43527"/>
              <a:gd name="adj2" fmla="val 1020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Monkey-patching</a:t>
            </a:r>
            <a:r>
              <a:rPr lang="en-US" sz="2400" dirty="0" smtClean="0">
                <a:solidFill>
                  <a:schemeClr val="tx1"/>
                </a:solidFill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</a:rPr>
              <a:t>regexps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eval</a:t>
            </a:r>
            <a:r>
              <a:rPr lang="en-US" sz="2400" dirty="0" smtClean="0">
                <a:solidFill>
                  <a:schemeClr val="tx1"/>
                </a:solidFill>
              </a:rPr>
              <a:t> hurt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4267200" y="5352788"/>
            <a:ext cx="4547285" cy="395416"/>
          </a:xfrm>
          <a:prstGeom prst="wedgeRectCallout">
            <a:avLst>
              <a:gd name="adj1" fmla="val -59287"/>
              <a:gd name="adj2" fmla="val -11380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Advice: identical to manual code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955589" y="4446636"/>
            <a:ext cx="1828804" cy="395416"/>
          </a:xfrm>
          <a:prstGeom prst="wedgeRectCallout">
            <a:avLst>
              <a:gd name="adj1" fmla="val 70659"/>
              <a:gd name="adj2" fmla="val 9166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Manual code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60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3" grpId="0">
        <p:bldAsOne/>
      </p:bldGraphic>
      <p:bldGraphic spid="14" grpId="0">
        <p:bldAsOne/>
      </p:bldGraphic>
      <p:bldP spid="7" grpId="0" animBg="1"/>
      <p:bldP spid="8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6224291"/>
              </p:ext>
            </p:extLst>
          </p:nvPr>
        </p:nvGraphicFramePr>
        <p:xfrm>
          <a:off x="2281881" y="2706567"/>
          <a:ext cx="4736757" cy="3776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1728354"/>
              </p:ext>
            </p:extLst>
          </p:nvPr>
        </p:nvGraphicFramePr>
        <p:xfrm>
          <a:off x="2281881" y="2706567"/>
          <a:ext cx="4736757" cy="3776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Advise a simple function </a:t>
            </a:r>
            <a:r>
              <a:rPr lang="en-US" i="1" dirty="0" smtClean="0"/>
              <a:t>with a stack filter</a:t>
            </a:r>
          </a:p>
          <a:p>
            <a:r>
              <a:rPr lang="en-US" dirty="0" smtClean="0"/>
              <a:t>Weave advice once, call function </a:t>
            </a:r>
            <a:r>
              <a:rPr lang="en-US" i="1" dirty="0" smtClean="0"/>
              <a:t>N</a:t>
            </a:r>
            <a:r>
              <a:rPr lang="en-US" dirty="0" smtClean="0"/>
              <a:t> times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3443411" y="3091499"/>
            <a:ext cx="4876805" cy="395416"/>
          </a:xfrm>
          <a:prstGeom prst="wedgeRectCallout">
            <a:avLst>
              <a:gd name="adj1" fmla="val -51160"/>
              <a:gd name="adj2" fmla="val 11875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Wrapping: </a:t>
            </a:r>
            <a:r>
              <a:rPr lang="en-US" sz="2400" dirty="0" smtClean="0">
                <a:solidFill>
                  <a:schemeClr val="tx1"/>
                </a:solidFill>
              </a:rPr>
              <a:t>extra function calls still hurt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4164225" y="4135394"/>
            <a:ext cx="3793526" cy="634313"/>
          </a:xfrm>
          <a:prstGeom prst="wedgeRectCallout">
            <a:avLst>
              <a:gd name="adj1" fmla="val -67795"/>
              <a:gd name="adj2" fmla="val 85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Monkey-patching</a:t>
            </a:r>
            <a:r>
              <a:rPr lang="en-US" sz="2400" dirty="0" smtClean="0">
                <a:solidFill>
                  <a:schemeClr val="tx1"/>
                </a:solidFill>
              </a:rPr>
              <a:t>: </a:t>
            </a:r>
          </a:p>
          <a:p>
            <a:pPr algn="ctr">
              <a:lnSpc>
                <a:spcPct val="8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amortizes to manual version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4267200" y="5352788"/>
            <a:ext cx="4547285" cy="395416"/>
          </a:xfrm>
          <a:prstGeom prst="wedgeRectCallout">
            <a:avLst>
              <a:gd name="adj1" fmla="val -62186"/>
              <a:gd name="adj2" fmla="val 5703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Advice: </a:t>
            </a:r>
            <a:r>
              <a:rPr lang="en-US" sz="2400" b="1" i="1" dirty="0" smtClean="0">
                <a:solidFill>
                  <a:schemeClr val="tx1"/>
                </a:solidFill>
              </a:rPr>
              <a:t>better than </a:t>
            </a:r>
            <a:r>
              <a:rPr lang="en-US" sz="2400" b="1" dirty="0" smtClean="0">
                <a:solidFill>
                  <a:schemeClr val="tx1"/>
                </a:solidFill>
              </a:rPr>
              <a:t>manual code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955589" y="4446636"/>
            <a:ext cx="1828804" cy="395416"/>
          </a:xfrm>
          <a:prstGeom prst="wedgeRectCallout">
            <a:avLst>
              <a:gd name="adj1" fmla="val 70659"/>
              <a:gd name="adj2" fmla="val 9166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Manual code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17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err="1" smtClean="0"/>
              <a:t>Userscripts</a:t>
            </a:r>
            <a:endParaRPr lang="en-US" dirty="0" smtClean="0"/>
          </a:p>
          <a:p>
            <a:pPr lvl="1"/>
            <a:r>
              <a:rPr lang="en-US" dirty="0" smtClean="0"/>
              <a:t>Browser extensions</a:t>
            </a:r>
          </a:p>
          <a:p>
            <a:r>
              <a:rPr lang="en-US" dirty="0" smtClean="0"/>
              <a:t>Techniques and semantic flaws</a:t>
            </a:r>
          </a:p>
          <a:p>
            <a:pPr lvl="1"/>
            <a:r>
              <a:rPr lang="en-US" dirty="0" smtClean="0"/>
              <a:t>Wrapping</a:t>
            </a:r>
          </a:p>
          <a:p>
            <a:pPr lvl="1"/>
            <a:r>
              <a:rPr lang="en-US" dirty="0" smtClean="0"/>
              <a:t>Monkey-patching</a:t>
            </a:r>
          </a:p>
          <a:p>
            <a:r>
              <a:rPr lang="en-US" dirty="0" smtClean="0"/>
              <a:t>Language approach: weaving mechanism</a:t>
            </a:r>
          </a:p>
          <a:p>
            <a:pPr lvl="1"/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Filters</a:t>
            </a:r>
          </a:p>
          <a:p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Expressiveness</a:t>
            </a:r>
          </a:p>
          <a:p>
            <a:pPr lvl="1"/>
            <a:r>
              <a:rPr lang="en-US" dirty="0" smtClean="0"/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254820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Extensions have strange behavior</a:t>
            </a:r>
          </a:p>
          <a:p>
            <a:pPr lvl="1"/>
            <a:r>
              <a:rPr lang="en-US" dirty="0" smtClean="0"/>
              <a:t>Existing techniques within JS are inadequate</a:t>
            </a:r>
          </a:p>
          <a:p>
            <a:pPr lvl="1"/>
            <a:r>
              <a:rPr lang="en-US" dirty="0" smtClean="0"/>
              <a:t>But we can’t simply outlaw all extensions</a:t>
            </a:r>
          </a:p>
          <a:p>
            <a:r>
              <a:rPr lang="en-US" dirty="0" smtClean="0"/>
              <a:t>Introduced </a:t>
            </a:r>
            <a:r>
              <a:rPr lang="en-US" i="1" dirty="0" smtClean="0"/>
              <a:t>dynamic aspect weaving</a:t>
            </a:r>
            <a:r>
              <a:rPr lang="en-US" dirty="0" smtClean="0"/>
              <a:t> as new JS language feature</a:t>
            </a:r>
          </a:p>
          <a:p>
            <a:pPr lvl="1"/>
            <a:r>
              <a:rPr lang="en-US" dirty="0" smtClean="0"/>
              <a:t>Provides cleaner semantics</a:t>
            </a:r>
          </a:p>
          <a:p>
            <a:pPr lvl="1"/>
            <a:r>
              <a:rPr lang="en-US" dirty="0" smtClean="0"/>
              <a:t>Provides better performance</a:t>
            </a:r>
          </a:p>
          <a:p>
            <a:pPr lvl="1"/>
            <a:r>
              <a:rPr lang="en-US" dirty="0" smtClean="0"/>
              <a:t>Provides sufficient expressive power for real extensions</a:t>
            </a:r>
          </a:p>
          <a:p>
            <a:pPr lvl="1"/>
            <a:r>
              <a:rPr lang="en-US" dirty="0" smtClean="0"/>
              <a:t>Win-win!</a:t>
            </a:r>
          </a:p>
        </p:txBody>
      </p:sp>
    </p:spTree>
    <p:extLst>
      <p:ext uri="{BB962C8B-B14F-4D97-AF65-F5344CB8AC3E}">
        <p14:creationId xmlns:p14="http://schemas.microsoft.com/office/powerpoint/2010/main" val="303305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2971800"/>
            <a:ext cx="6781800" cy="1600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Monkey patching: making a mess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3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onPopupShowing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: function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BM_onPopupShowing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(event) {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  ...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 if (!(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hasMultipleURIs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||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siteURIString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 {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   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...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   return;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 }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       else if ((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hasMultipleURIs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||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siteURIString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 {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         for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var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target.childNodes.length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- 1;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&gt; -1;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--){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           if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target.childNodes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].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getAttribute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("builder") == "end"){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            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target._endMarker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             break;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           }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         }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       }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 if (!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target._endOptSeparator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     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...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  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 ...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b="1" i="1" dirty="0" smtClean="0"/>
              <a:t>From </a:t>
            </a:r>
            <a:r>
              <a:rPr lang="en-US" b="1" i="1" dirty="0" err="1" smtClean="0"/>
              <a:t>MultiRow</a:t>
            </a:r>
            <a:r>
              <a:rPr lang="en-US" b="1" i="1" dirty="0" smtClean="0"/>
              <a:t> </a:t>
            </a:r>
            <a:r>
              <a:rPr lang="en-US" b="1" i="1" dirty="0"/>
              <a:t>Bookmarks Toolbar 2.9</a:t>
            </a:r>
            <a:endParaRPr lang="en-US" b="1" i="1" dirty="0" smtClean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err="1" smtClean="0"/>
              <a:t>Userscripts</a:t>
            </a:r>
            <a:endParaRPr lang="en-US" dirty="0" smtClean="0"/>
          </a:p>
          <a:p>
            <a:pPr lvl="1"/>
            <a:r>
              <a:rPr lang="en-US" dirty="0" smtClean="0"/>
              <a:t>Browser extensions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Techniques and semantic flaws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Wrapping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Monkey-patching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Language approach: weaving mechanism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Functions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Filters</a:t>
            </a:r>
          </a:p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Evaluation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Expressiveness</a:t>
            </a:r>
          </a:p>
          <a:p>
            <a:pPr lvl="1"/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212964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BAB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Motivation: </a:t>
            </a:r>
            <a:r>
              <a:rPr lang="en-US" dirty="0" err="1" smtClean="0"/>
              <a:t>Userscripts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Lightweight extensions to individual web pages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Add or change features of the site in ways the site designer never anticipated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37" y="2398311"/>
            <a:ext cx="2952068" cy="23126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150" y="2506484"/>
            <a:ext cx="2143622" cy="20962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6184" y="2108886"/>
            <a:ext cx="1502278" cy="28914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3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features of </a:t>
            </a:r>
            <a:r>
              <a:rPr lang="en-US" dirty="0" err="1" smtClean="0"/>
              <a:t>Userscripts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Execution</a:t>
            </a:r>
            <a:endParaRPr lang="en-US" dirty="0" smtClean="0"/>
          </a:p>
          <a:p>
            <a:pPr lvl="1"/>
            <a:r>
              <a:rPr lang="en-US" dirty="0" err="1" smtClean="0"/>
              <a:t>Userscripts</a:t>
            </a:r>
            <a:r>
              <a:rPr lang="en-US" dirty="0" smtClean="0"/>
              <a:t> </a:t>
            </a:r>
            <a:r>
              <a:rPr lang="en-US" dirty="0" smtClean="0"/>
              <a:t>are appended to the page</a:t>
            </a:r>
            <a:endParaRPr lang="en-US" dirty="0" smtClean="0"/>
          </a:p>
          <a:p>
            <a:pPr lvl="1"/>
            <a:r>
              <a:rPr lang="en-US" dirty="0" smtClean="0"/>
              <a:t>Once added, </a:t>
            </a:r>
            <a:r>
              <a:rPr lang="en-US" dirty="0" smtClean="0"/>
              <a:t>they behave </a:t>
            </a:r>
            <a:r>
              <a:rPr lang="en-US" dirty="0" smtClean="0"/>
              <a:t>identically to page scripts</a:t>
            </a:r>
          </a:p>
          <a:p>
            <a:pPr lvl="1"/>
            <a:endParaRPr lang="en-US" dirty="0"/>
          </a:p>
          <a:p>
            <a:r>
              <a:rPr lang="en-US" dirty="0" smtClean="0"/>
              <a:t>Popularity</a:t>
            </a:r>
          </a:p>
          <a:p>
            <a:pPr lvl="1"/>
            <a:r>
              <a:rPr lang="en-US" dirty="0" smtClean="0"/>
              <a:t>60K scripts</a:t>
            </a:r>
          </a:p>
          <a:p>
            <a:pPr lvl="1"/>
            <a:r>
              <a:rPr lang="en-US" dirty="0" smtClean="0"/>
              <a:t>10M+ users</a:t>
            </a:r>
          </a:p>
        </p:txBody>
      </p:sp>
    </p:spTree>
    <p:extLst>
      <p:ext uri="{BB962C8B-B14F-4D97-AF65-F5344CB8AC3E}">
        <p14:creationId xmlns:p14="http://schemas.microsoft.com/office/powerpoint/2010/main" val="18334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Motivation: Web-browser Extensions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Downloadable code that customizes a </a:t>
            </a:r>
            <a:r>
              <a:rPr lang="en-US" dirty="0" smtClean="0"/>
              <a:t>browser</a:t>
            </a:r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89" y="4018181"/>
            <a:ext cx="3738563" cy="1136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772" y="2697179"/>
            <a:ext cx="3648719" cy="9140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831" y="2263350"/>
            <a:ext cx="3636996" cy="2891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5837" y="5303112"/>
            <a:ext cx="4870429" cy="939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82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smtClean="0"/>
              <a:t>do these </a:t>
            </a:r>
            <a:r>
              <a:rPr lang="en-US" dirty="0" smtClean="0"/>
              <a:t>extensions </a:t>
            </a:r>
            <a:r>
              <a:rPr lang="en-US" dirty="0" smtClean="0"/>
              <a:t>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Can’t only </a:t>
            </a:r>
            <a:r>
              <a:rPr lang="en-US" i="1" dirty="0" smtClean="0"/>
              <a:t>append new code to the page</a:t>
            </a:r>
          </a:p>
          <a:p>
            <a:pPr lvl="1"/>
            <a:r>
              <a:rPr lang="en-US" dirty="0" smtClean="0"/>
              <a:t>It won’t get called</a:t>
            </a:r>
            <a:endParaRPr lang="en-US" dirty="0" smtClean="0"/>
          </a:p>
          <a:p>
            <a:r>
              <a:rPr lang="en-US" dirty="0" smtClean="0"/>
              <a:t>Need </a:t>
            </a:r>
            <a:r>
              <a:rPr lang="en-US" dirty="0" smtClean="0"/>
              <a:t>to </a:t>
            </a:r>
            <a:r>
              <a:rPr lang="en-US" i="1" dirty="0" smtClean="0"/>
              <a:t>replace existing </a:t>
            </a:r>
            <a:r>
              <a:rPr lang="en-US" i="1" dirty="0" smtClean="0"/>
              <a:t>code too</a:t>
            </a:r>
          </a:p>
          <a:p>
            <a:endParaRPr lang="en-US" dirty="0" smtClean="0"/>
          </a:p>
          <a:p>
            <a:r>
              <a:rPr lang="en-US" dirty="0" smtClean="0"/>
              <a:t>Only two techniques available within JS:</a:t>
            </a:r>
          </a:p>
          <a:p>
            <a:pPr lvl="1"/>
            <a:r>
              <a:rPr lang="en-US" dirty="0" smtClean="0"/>
              <a:t>Wrapping</a:t>
            </a:r>
            <a:endParaRPr lang="en-US" dirty="0" smtClean="0"/>
          </a:p>
          <a:p>
            <a:pPr lvl="1"/>
            <a:r>
              <a:rPr lang="en-US" dirty="0" smtClean="0"/>
              <a:t>Monkey patching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15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5427677" y="2992755"/>
            <a:ext cx="3556932" cy="6277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mtClean="0"/>
              <a:t>Wrapping</a:t>
            </a:r>
          </a:p>
        </p:txBody>
      </p:sp>
      <p:sp>
        <p:nvSpPr>
          <p:cNvPr id="12292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dirty="0" smtClean="0"/>
              <a:t>“This function doesn’t quite do what I want; let me replace it</a:t>
            </a:r>
            <a:r>
              <a:rPr lang="en-US" dirty="0" smtClean="0"/>
              <a:t>”</a:t>
            </a:r>
            <a:endParaRPr lang="en-US" dirty="0" smtClean="0"/>
          </a:p>
          <a:p>
            <a:endParaRPr lang="en-US" sz="4400" dirty="0" smtClean="0"/>
          </a:p>
          <a:p>
            <a:endParaRPr lang="en-US" dirty="0" smtClean="0"/>
          </a:p>
          <a:p>
            <a:r>
              <a:rPr lang="en-US" dirty="0" smtClean="0"/>
              <a:t>How?</a:t>
            </a:r>
          </a:p>
        </p:txBody>
      </p:sp>
      <p:sp>
        <p:nvSpPr>
          <p:cNvPr id="12294" name="TextBox 4"/>
          <p:cNvSpPr txBox="1">
            <a:spLocks noChangeArrowheads="1"/>
          </p:cNvSpPr>
          <p:nvPr/>
        </p:nvSpPr>
        <p:spPr bwMode="auto">
          <a:xfrm>
            <a:off x="5098409" y="2697201"/>
            <a:ext cx="4045591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>
                <a:latin typeface="Consolas" pitchFamily="49" charset="0"/>
              </a:rPr>
              <a:t>function </a:t>
            </a:r>
            <a:r>
              <a:rPr lang="en-US" dirty="0" smtClean="0">
                <a:latin typeface="Consolas" pitchFamily="49" charset="0"/>
              </a:rPr>
              <a:t>P(</a:t>
            </a:r>
            <a:r>
              <a:rPr lang="en-US" dirty="0" err="1" smtClean="0">
                <a:latin typeface="Consolas" pitchFamily="49" charset="0"/>
              </a:rPr>
              <a:t>iframe</a:t>
            </a:r>
            <a:r>
              <a:rPr lang="en-US" dirty="0" smtClean="0">
                <a:latin typeface="Consolas" pitchFamily="49" charset="0"/>
              </a:rPr>
              <a:t>, data) </a:t>
            </a:r>
            <a:r>
              <a:rPr lang="en-US" dirty="0">
                <a:latin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</a:rPr>
              <a:t>  if (data[0] == "</a:t>
            </a:r>
            <a:r>
              <a:rPr lang="en-US" dirty="0" err="1" smtClean="0">
                <a:latin typeface="Consolas" pitchFamily="49" charset="0"/>
              </a:rPr>
              <a:t>mb</a:t>
            </a:r>
            <a:r>
              <a:rPr lang="en-US" dirty="0" smtClean="0">
                <a:latin typeface="Consolas" pitchFamily="49" charset="0"/>
              </a:rPr>
              <a:t>")</a:t>
            </a:r>
            <a:endParaRPr lang="en-US" dirty="0" smtClean="0">
              <a:latin typeface="Consolas" pitchFamily="49" charset="0"/>
            </a:endParaRPr>
          </a:p>
          <a:p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data[1] = format(data[1]);</a:t>
            </a:r>
          </a:p>
          <a:p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...</a:t>
            </a:r>
          </a:p>
          <a:p>
            <a:r>
              <a:rPr lang="en-US" dirty="0" smtClean="0">
                <a:latin typeface="Consolas" pitchFamily="49" charset="0"/>
              </a:rPr>
              <a:t>}</a:t>
            </a:r>
            <a:endParaRPr lang="en-US" dirty="0">
              <a:latin typeface="Consolas" pitchFamily="49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615655" y="3229636"/>
            <a:ext cx="1524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418051" y="2697201"/>
            <a:ext cx="348283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>
                <a:latin typeface="Consolas" pitchFamily="49" charset="0"/>
              </a:rPr>
              <a:t>function </a:t>
            </a:r>
            <a:r>
              <a:rPr lang="en-US" dirty="0" smtClean="0">
                <a:latin typeface="Consolas" pitchFamily="49" charset="0"/>
              </a:rPr>
              <a:t>P(</a:t>
            </a:r>
            <a:r>
              <a:rPr lang="en-US" dirty="0" err="1" smtClean="0">
                <a:latin typeface="Consolas" pitchFamily="49" charset="0"/>
              </a:rPr>
              <a:t>iframe</a:t>
            </a:r>
            <a:r>
              <a:rPr lang="en-US" dirty="0" smtClean="0">
                <a:latin typeface="Consolas" pitchFamily="49" charset="0"/>
              </a:rPr>
              <a:t>, data) </a:t>
            </a:r>
            <a:r>
              <a:rPr lang="en-US" dirty="0">
                <a:latin typeface="Consolas" pitchFamily="49" charset="0"/>
              </a:rPr>
              <a:t>{</a:t>
            </a:r>
          </a:p>
          <a:p>
            <a:r>
              <a:rPr lang="en-US" dirty="0" smtClean="0">
                <a:latin typeface="Consolas" pitchFamily="49" charset="0"/>
              </a:rPr>
              <a:t>  ...</a:t>
            </a:r>
            <a:endParaRPr lang="en-US" dirty="0">
              <a:latin typeface="Consolas" pitchFamily="49" charset="0"/>
            </a:endParaRPr>
          </a:p>
          <a:p>
            <a:r>
              <a:rPr lang="en-US" dirty="0">
                <a:latin typeface="Consolas" pitchFamily="49" charset="0"/>
              </a:rPr>
              <a:t>}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419270" y="4539048"/>
            <a:ext cx="2522801" cy="26360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2510784" y="5630562"/>
            <a:ext cx="1459854" cy="26360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293" name="TextBox 3"/>
          <p:cNvSpPr txBox="1">
            <a:spLocks noChangeArrowheads="1"/>
          </p:cNvSpPr>
          <p:nvPr/>
        </p:nvSpPr>
        <p:spPr bwMode="auto">
          <a:xfrm>
            <a:off x="1378080" y="4465948"/>
            <a:ext cx="647052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r>
              <a:rPr lang="en-US" dirty="0" err="1">
                <a:latin typeface="Consolas" pitchFamily="49" charset="0"/>
                <a:cs typeface="Consolas" pitchFamily="49" charset="0"/>
              </a:rPr>
              <a:t>var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oldP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window.P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window.P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 function(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iframe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data) {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if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(data[0] == "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mb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data[1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] = format(data[1]);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return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oldP.apply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iframe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arguments);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5241</TotalTime>
  <Words>1480</Words>
  <Application>Microsoft Office PowerPoint</Application>
  <PresentationFormat>On-screen Show (4:3)</PresentationFormat>
  <Paragraphs>367</Paragraphs>
  <Slides>31</Slides>
  <Notes>5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Median</vt:lpstr>
      <vt:lpstr>Supporting Dynamic, Third-Party Code Customizations in JavaScript Using Aspects</vt:lpstr>
      <vt:lpstr>How do web pages run?</vt:lpstr>
      <vt:lpstr>Outline</vt:lpstr>
      <vt:lpstr>Outline</vt:lpstr>
      <vt:lpstr>Motivation: Userscripts</vt:lpstr>
      <vt:lpstr>Key features of Userscripts</vt:lpstr>
      <vt:lpstr>Motivation: Web-browser Extensions</vt:lpstr>
      <vt:lpstr>How do these extensions work?</vt:lpstr>
      <vt:lpstr>Wrapping</vt:lpstr>
      <vt:lpstr>Monkey patching</vt:lpstr>
      <vt:lpstr>Monkey patching “idioms”</vt:lpstr>
      <vt:lpstr>Drawbacks of these approaches</vt:lpstr>
      <vt:lpstr>So, don’t alias functions…?</vt:lpstr>
      <vt:lpstr>Drawbacks of these approaches</vt:lpstr>
      <vt:lpstr>Recap</vt:lpstr>
      <vt:lpstr>Outline</vt:lpstr>
      <vt:lpstr>Goal: combine extensions &amp; mainline</vt:lpstr>
      <vt:lpstr>Aspects</vt:lpstr>
      <vt:lpstr>Key features of our aspects</vt:lpstr>
      <vt:lpstr>Kinds of aspects</vt:lpstr>
      <vt:lpstr>Aspects for functions</vt:lpstr>
      <vt:lpstr>Filtering pointcuts</vt:lpstr>
      <vt:lpstr>Implementation: function advice</vt:lpstr>
      <vt:lpstr>Implementation: filters</vt:lpstr>
      <vt:lpstr>Outline</vt:lpstr>
      <vt:lpstr>Expressiveness</vt:lpstr>
      <vt:lpstr>Expressiveness: aspects aid clarity</vt:lpstr>
      <vt:lpstr>Performance</vt:lpstr>
      <vt:lpstr>Performance</vt:lpstr>
      <vt:lpstr>Conclusions</vt:lpstr>
      <vt:lpstr>Monkey patching: making a mess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Lerner</dc:creator>
  <cp:lastModifiedBy>Benjamin Lerner</cp:lastModifiedBy>
  <cp:revision>101</cp:revision>
  <dcterms:created xsi:type="dcterms:W3CDTF">2009-09-01T17:03:55Z</dcterms:created>
  <dcterms:modified xsi:type="dcterms:W3CDTF">2010-10-20T04:48:41Z</dcterms:modified>
</cp:coreProperties>
</file>